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1" r:id="rId5"/>
    <p:sldId id="262" r:id="rId6"/>
    <p:sldId id="263" r:id="rId7"/>
    <p:sldId id="267" r:id="rId8"/>
    <p:sldId id="260" r:id="rId9"/>
    <p:sldId id="259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88" r:id="rId18"/>
    <p:sldId id="289" r:id="rId19"/>
    <p:sldId id="290" r:id="rId20"/>
    <p:sldId id="275" r:id="rId21"/>
    <p:sldId id="276" r:id="rId22"/>
    <p:sldId id="277" r:id="rId23"/>
    <p:sldId id="278" r:id="rId24"/>
    <p:sldId id="279" r:id="rId25"/>
    <p:sldId id="280" r:id="rId26"/>
    <p:sldId id="291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7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945BF2-3468-2942-D1B7-8FDC3485B3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00806E6-EF34-CF29-FBB5-03AE52235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04C3C9-102B-3BB1-C49F-DD20F8C3C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AF8E-91A6-4A84-BA67-E59D2F09D991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500CAF-3D4A-5BEB-31B3-2D95643D5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09A66A-DEE1-B862-73FB-52C1C9E87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0BCD-9B47-413D-AF37-FD4044C500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348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26F9C1-D26C-3D81-2D2B-90B62890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835743-9309-2649-EC4C-DDE59F0B1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B1C8CF-3D85-8165-A7B7-B27779FBB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AF8E-91A6-4A84-BA67-E59D2F09D991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3F027D-782D-3848-8C56-82FE17106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F45275-97DC-D4B4-D931-8D4293B3C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0BCD-9B47-413D-AF37-FD4044C500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4368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8FC076-CA04-6E06-48C5-F91EA44CF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E0961C-1248-400B-FF26-BC9B38EC1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1BAFC3-3A9A-D1A9-EA3C-09DC3517D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AF8E-91A6-4A84-BA67-E59D2F09D991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E0BEF7-9835-39DF-7337-D25811F21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B36731-D35E-52B4-C761-9E85D75C2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0BCD-9B47-413D-AF37-FD4044C500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104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E15A1D-2F8A-650B-1F91-C893D8B69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E83A06-2CD5-CEAB-CA3F-1FCB9B878C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7695F0-33FD-F15C-18BF-84C26856A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A59FCA6-3263-CC0E-363B-9EBE6D239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AF8E-91A6-4A84-BA67-E59D2F09D991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A8F4FD-6ED1-11CB-D82A-D1368D9F5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774E46-154E-E593-0D01-FCE2F1192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0BCD-9B47-413D-AF37-FD4044C500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7430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142225-9745-22F3-4C6B-02AD22F5E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A46AC4-D64D-FDA8-9A4E-03216D231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BC2B9D6-5C9F-CCFA-A577-4A4016F4B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8EE7301-3C3F-86ED-BCC8-A16DA361A9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9A5DF21-F17F-F434-1C7E-BC6D0E549D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C19403B-EE0B-B8BE-333C-21DC2160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AF8E-91A6-4A84-BA67-E59D2F09D991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550F74-886D-E282-814E-DB50FE42C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33C358F-2BA7-FD11-431C-A7FDE87F0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0BCD-9B47-413D-AF37-FD4044C500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0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121ACD-B8A2-04A7-04FA-B087C56FB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9420720-2B11-B86A-9EC0-6A2E63574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AF8E-91A6-4A84-BA67-E59D2F09D991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B5B0E74-915D-13FD-5AFA-24EC1489D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8B99361-1C75-F5F1-9C4E-C83648817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0BCD-9B47-413D-AF37-FD4044C500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003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15B0211-C833-DEA0-8AB1-5981626BF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AF8E-91A6-4A84-BA67-E59D2F09D991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39E0B1B-C924-B70D-5A91-BE1C9C309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D4560CD-89AE-4D02-777F-5763429FD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0BCD-9B47-413D-AF37-FD4044C500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6727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399D7A-5EF5-92EA-A1FE-326AA57D8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CEBAD3-0C2B-E80C-6CFC-1B5B4FBC4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9FF37CA-007F-7974-6B9E-B4FA9E0C17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2C3AA2-E193-3D97-E3B6-63E427CAA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AF8E-91A6-4A84-BA67-E59D2F09D991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0C6C07-CB35-AC43-EDE9-630FBFB2E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1054AD5-E975-5FC9-27A6-1599EA3F5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0BCD-9B47-413D-AF37-FD4044C500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4263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F05F2E-C8B2-01E3-8A9F-8C8E6A5F9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D7A5270-515A-47F8-0C6A-CEF015A141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306B32-F8BF-7587-3305-A216D9B79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6821AF1-F973-855A-40F1-CB8E04BC4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AF8E-91A6-4A84-BA67-E59D2F09D991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DC259AE-D50C-8A1D-F48D-EB4C97713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6242F20-9215-23F5-9A82-D1AB9DF56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0BCD-9B47-413D-AF37-FD4044C500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1477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7E8C83-31B6-B7C0-3BC1-62BCEB7C3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047A26-E7CC-F902-4335-69839BAADC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2AAB50-6804-622D-F80A-38CEA7588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AF8E-91A6-4A84-BA67-E59D2F09D991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B9378E-C431-8066-D082-2C4CF5A64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91E31A-B6C2-B8B4-87D5-CB1E47A86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0BCD-9B47-413D-AF37-FD4044C500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5303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CF12F0-16EE-C52A-4766-F11FD7723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4501731-966A-568B-402F-1EE43BF91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70DDC2-924F-44E5-AFDB-D8C426117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AF8E-91A6-4A84-BA67-E59D2F09D991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B20802-A341-74C1-31D2-99B1C2A0F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4A2723-D9BE-A53A-C411-7500CD170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90BCD-9B47-413D-AF37-FD4044C500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5037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D116354-FDFF-D952-45E9-F5EDF6E0A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82D1D73-4277-0C19-A469-6D1D4628B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F9AE53-DF0C-3721-2689-322677B06E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F1AF8E-91A6-4A84-BA67-E59D2F09D991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C72A3C-7106-F531-9635-EB73B3DE3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10368C-F12A-350E-00B9-171A75F15A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C90BCD-9B47-413D-AF37-FD4044C500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7126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982BA33-5F1B-EFDB-2EE9-058EB8F20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04" y="0"/>
            <a:ext cx="12256008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524190-D7A6-D569-7631-7BD30FEF463B}"/>
              </a:ext>
            </a:extLst>
          </p:cNvPr>
          <p:cNvSpPr txBox="1"/>
          <p:nvPr/>
        </p:nvSpPr>
        <p:spPr>
          <a:xfrm>
            <a:off x="2048256" y="2103120"/>
            <a:ext cx="79735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accent1"/>
                </a:solidFill>
                <a:highlight>
                  <a:srgbClr val="C0C0C0"/>
                </a:highlight>
              </a:rPr>
              <a:t>ASPECTOS CONTROVERTIDOS DA IMPROBIDADE ADMINISTRATIVA</a:t>
            </a:r>
          </a:p>
          <a:p>
            <a:endParaRPr lang="pt-BR" dirty="0"/>
          </a:p>
          <a:p>
            <a:pPr algn="ctr"/>
            <a:r>
              <a:rPr lang="pt-BR" sz="2400" b="1" dirty="0">
                <a:solidFill>
                  <a:schemeClr val="accent1"/>
                </a:solidFill>
                <a:highlight>
                  <a:srgbClr val="C0C0C0"/>
                </a:highlight>
              </a:rPr>
              <a:t>EMAG – TRF3</a:t>
            </a:r>
          </a:p>
          <a:p>
            <a:endParaRPr lang="pt-BR" dirty="0"/>
          </a:p>
          <a:p>
            <a:pPr algn="ctr"/>
            <a:r>
              <a:rPr lang="pt-BR" sz="2800" b="1" dirty="0">
                <a:solidFill>
                  <a:schemeClr val="accent1"/>
                </a:solidFill>
                <a:highlight>
                  <a:srgbClr val="C0C0C0"/>
                </a:highlight>
              </a:rPr>
              <a:t>22 de setembro de 2026</a:t>
            </a:r>
          </a:p>
          <a:p>
            <a:pPr algn="ctr"/>
            <a:endParaRPr lang="pt-BR" sz="2800" b="1" dirty="0">
              <a:solidFill>
                <a:schemeClr val="accent1"/>
              </a:solidFill>
              <a:highlight>
                <a:srgbClr val="C0C0C0"/>
              </a:highlight>
            </a:endParaRPr>
          </a:p>
          <a:p>
            <a:pPr algn="ctr"/>
            <a:r>
              <a:rPr lang="pt-BR" sz="2800" b="1" dirty="0">
                <a:highlight>
                  <a:srgbClr val="C0C0C0"/>
                </a:highlight>
              </a:rPr>
              <a:t>Rubens Calixto</a:t>
            </a:r>
          </a:p>
        </p:txBody>
      </p:sp>
    </p:spTree>
    <p:extLst>
      <p:ext uri="{BB962C8B-B14F-4D97-AF65-F5344CB8AC3E}">
        <p14:creationId xmlns:p14="http://schemas.microsoft.com/office/powerpoint/2010/main" val="885774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50EE1-147E-4011-A8EA-2DB1F2D74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95E27D-058A-06AB-CEE5-119FF9EE9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 importância de um governo honesto e justo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9B14F7-4B0F-0884-32F0-86318FBC77E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pt-BR" dirty="0"/>
              <a:t>PLATÃO</a:t>
            </a:r>
          </a:p>
          <a:p>
            <a:pPr marL="0" indent="0" algn="ctr">
              <a:buNone/>
            </a:pPr>
            <a:r>
              <a:rPr lang="pt-BR" b="1" dirty="0"/>
              <a:t>“A República”</a:t>
            </a:r>
          </a:p>
          <a:p>
            <a:pPr marL="0" indent="0" algn="ctr">
              <a:buNone/>
            </a:pPr>
            <a:r>
              <a:rPr lang="pt-BR" dirty="0"/>
              <a:t>Livro I – parte XXIII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dirty="0">
                <a:solidFill>
                  <a:schemeClr val="accent5"/>
                </a:solidFill>
              </a:rPr>
              <a:t>Sócrates em diálogo com Trasímaco</a:t>
            </a:r>
            <a:r>
              <a:rPr lang="pt-BR" dirty="0">
                <a:solidFill>
                  <a:schemeClr val="accent5"/>
                </a:solidFill>
              </a:rPr>
              <a:t>: </a:t>
            </a:r>
            <a:r>
              <a:rPr lang="pt-BR" i="1" dirty="0">
                <a:solidFill>
                  <a:schemeClr val="accent5"/>
                </a:solidFill>
              </a:rPr>
              <a:t>“A injustiça provoca discórdia, ódio e brigas entre uns e outros, enquanto a justiça traz consigo a concórdia e amizade”.</a:t>
            </a:r>
          </a:p>
        </p:txBody>
      </p:sp>
    </p:spTree>
    <p:extLst>
      <p:ext uri="{BB962C8B-B14F-4D97-AF65-F5344CB8AC3E}">
        <p14:creationId xmlns:p14="http://schemas.microsoft.com/office/powerpoint/2010/main" val="280656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3E7DE-BEFC-9D20-8847-EA1607D72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14021C-B6A4-8157-65DA-9C2F089B4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b="1" dirty="0">
                <a:solidFill>
                  <a:schemeClr val="accent5"/>
                </a:solidFill>
              </a:rPr>
              <a:t>“Alegoria do bom e do mau governo”</a:t>
            </a:r>
            <a:br>
              <a:rPr lang="pt-BR" sz="2800" b="1" dirty="0">
                <a:solidFill>
                  <a:schemeClr val="accent5"/>
                </a:solidFill>
              </a:rPr>
            </a:br>
            <a:r>
              <a:rPr lang="pt-BR" sz="2400" dirty="0"/>
              <a:t>Ambrósio Lorenzetti – 1339 (Palácio Cívico de Siena)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012431E-5095-0DA9-FE08-F89E4FFE8F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63" y="1556900"/>
            <a:ext cx="7166344" cy="4816483"/>
          </a:xfrm>
          <a:prstGeom prst="rect">
            <a:avLst/>
          </a:prstGeom>
          <a:solidFill>
            <a:srgbClr val="0E2841">
              <a:lumMod val="10000"/>
              <a:lumOff val="90000"/>
            </a:srgbClr>
          </a:solidFill>
        </p:spPr>
      </p:pic>
    </p:spTree>
    <p:extLst>
      <p:ext uri="{BB962C8B-B14F-4D97-AF65-F5344CB8AC3E}">
        <p14:creationId xmlns:p14="http://schemas.microsoft.com/office/powerpoint/2010/main" val="816661148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BC64F-9119-89E5-9B4F-F96F910A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B5B9A-11F8-83E1-A979-059EBEBF0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Os males da corrupção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4F1956-BCCA-6EF5-5667-DCA45BDFD186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endParaRPr lang="pt-BR" sz="2600" b="1" dirty="0"/>
          </a:p>
          <a:p>
            <a:r>
              <a:rPr lang="pt-BR" sz="2600" b="1" dirty="0"/>
              <a:t>Financeira</a:t>
            </a:r>
            <a:r>
              <a:rPr lang="pt-BR" sz="2600" dirty="0"/>
              <a:t>: desvio de recursos públicos</a:t>
            </a:r>
          </a:p>
          <a:p>
            <a:r>
              <a:rPr lang="pt-BR" sz="2600" b="1" dirty="0"/>
              <a:t>Política</a:t>
            </a:r>
            <a:r>
              <a:rPr lang="pt-BR" sz="2600" dirty="0"/>
              <a:t>: desvios de finalidade (ineficiência)</a:t>
            </a:r>
          </a:p>
          <a:p>
            <a:r>
              <a:rPr lang="pt-BR" sz="2600" b="1" dirty="0"/>
              <a:t>Econômica</a:t>
            </a:r>
            <a:r>
              <a:rPr lang="pt-BR" sz="2600" dirty="0"/>
              <a:t>: desinteresse de investidores externos</a:t>
            </a:r>
          </a:p>
          <a:p>
            <a:r>
              <a:rPr lang="pt-BR" sz="2600" b="1" dirty="0"/>
              <a:t>Moral</a:t>
            </a:r>
            <a:r>
              <a:rPr lang="pt-BR" sz="2600" dirty="0"/>
              <a:t>: sensação de impunidade na sociedade (incentivo negativo)</a:t>
            </a:r>
          </a:p>
          <a:p>
            <a:r>
              <a:rPr lang="pt-BR" sz="2600" b="1" dirty="0"/>
              <a:t>Institucional</a:t>
            </a:r>
            <a:r>
              <a:rPr lang="pt-BR" sz="2600" dirty="0"/>
              <a:t>: erosão dos valores democráticos</a:t>
            </a:r>
          </a:p>
        </p:txBody>
      </p:sp>
    </p:spTree>
    <p:extLst>
      <p:ext uri="{BB962C8B-B14F-4D97-AF65-F5344CB8AC3E}">
        <p14:creationId xmlns:p14="http://schemas.microsoft.com/office/powerpoint/2010/main" val="118974519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220A4-0B06-376F-3A91-F40994FEB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9BE6EA-57B9-F557-402E-16DEDEDEF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Alguns números sobre a corrupção no Brasil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AF6362-F797-5C28-C382-98F928E265F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pt-BR" dirty="0"/>
              <a:t>Ranking do </a:t>
            </a:r>
            <a:r>
              <a:rPr lang="pt-BR" dirty="0">
                <a:solidFill>
                  <a:srgbClr val="C00000"/>
                </a:solidFill>
              </a:rPr>
              <a:t>IPC*</a:t>
            </a:r>
            <a:r>
              <a:rPr lang="pt-BR" dirty="0"/>
              <a:t> da ONG “Transparência Internacional”</a:t>
            </a:r>
          </a:p>
          <a:p>
            <a:r>
              <a:rPr lang="pt-BR" dirty="0"/>
              <a:t>Total de 182 países</a:t>
            </a:r>
          </a:p>
          <a:p>
            <a:r>
              <a:rPr lang="pt-BR" dirty="0"/>
              <a:t>Brasil (2025): </a:t>
            </a:r>
            <a:r>
              <a:rPr lang="pt-BR" b="1" dirty="0"/>
              <a:t>107ª posição</a:t>
            </a:r>
          </a:p>
          <a:p>
            <a:r>
              <a:rPr lang="pt-BR" dirty="0"/>
              <a:t>Queda de 38 posições em relação a 2012</a:t>
            </a:r>
          </a:p>
          <a:p>
            <a:r>
              <a:rPr lang="pt-BR" dirty="0"/>
              <a:t>Valor estimado do desvio com corrupção no Brasil (2019): </a:t>
            </a:r>
            <a:r>
              <a:rPr lang="pt-BR" dirty="0">
                <a:solidFill>
                  <a:srgbClr val="C00000"/>
                </a:solidFill>
              </a:rPr>
              <a:t>160 bi**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sz="2000" dirty="0">
                <a:solidFill>
                  <a:srgbClr val="C00000"/>
                </a:solidFill>
              </a:rPr>
              <a:t>* Índice de Percepção da Corrupção</a:t>
            </a:r>
          </a:p>
          <a:p>
            <a:pPr marL="0" indent="0">
              <a:buNone/>
            </a:pPr>
            <a:r>
              <a:rPr lang="pt-BR" sz="2000" dirty="0">
                <a:solidFill>
                  <a:srgbClr val="C00000"/>
                </a:solidFill>
              </a:rPr>
              <a:t>** Instituto Brasileiro de Planejamento e Tributação/Gazeta do Povo (23.09.2022)</a:t>
            </a:r>
          </a:p>
        </p:txBody>
      </p:sp>
    </p:spTree>
    <p:extLst>
      <p:ext uri="{BB962C8B-B14F-4D97-AF65-F5344CB8AC3E}">
        <p14:creationId xmlns:p14="http://schemas.microsoft.com/office/powerpoint/2010/main" val="3729304703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65FE1-850C-9B2A-F5D8-CC36D9B66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5BDFAB-EE48-EB1B-E282-2DFFB8008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000" dirty="0"/>
              <a:t>Arranjo institucional para o  combate à corrupção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D9A675-06E0-5B74-711D-AA7AFD33D38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pt-BR" dirty="0"/>
          </a:p>
          <a:p>
            <a:r>
              <a:rPr lang="pt-BR" sz="2400" b="1" dirty="0"/>
              <a:t>Redução da burocracia estatal (incluindo monopólios)</a:t>
            </a:r>
          </a:p>
          <a:p>
            <a:r>
              <a:rPr lang="pt-BR" sz="2400" b="1" dirty="0"/>
              <a:t>Agências reguladoras especializadas e independentes</a:t>
            </a:r>
          </a:p>
          <a:p>
            <a:r>
              <a:rPr lang="pt-BR" sz="2400" b="1" dirty="0"/>
              <a:t>Mecanismos horizontais de controle (Tribunais de Contas e Legislativo)</a:t>
            </a:r>
          </a:p>
          <a:p>
            <a:r>
              <a:rPr lang="pt-BR" sz="2400" b="1" dirty="0"/>
              <a:t>Liberdade de imprensa</a:t>
            </a:r>
          </a:p>
          <a:p>
            <a:r>
              <a:rPr lang="pt-BR" sz="2400" b="1" dirty="0"/>
              <a:t>Leis anticorrupção</a:t>
            </a:r>
          </a:p>
          <a:p>
            <a:r>
              <a:rPr lang="pt-BR" sz="2400" b="1" dirty="0"/>
              <a:t>Poder Judiciário efetivo e independente (Banco Mundial)</a:t>
            </a:r>
          </a:p>
        </p:txBody>
      </p:sp>
    </p:spTree>
    <p:extLst>
      <p:ext uri="{BB962C8B-B14F-4D97-AF65-F5344CB8AC3E}">
        <p14:creationId xmlns:p14="http://schemas.microsoft.com/office/powerpoint/2010/main" val="1715564486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40F83-83AB-D202-B9B5-DDF99E140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6BFEE1-3FFC-3F78-4D0E-766C3D1CD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000" dirty="0"/>
              <a:t>Atributos do Poder Judiciário</a:t>
            </a:r>
            <a:br>
              <a:rPr lang="pt-BR" sz="4000" dirty="0"/>
            </a:br>
            <a:r>
              <a:rPr lang="pt-BR" sz="3600" dirty="0"/>
              <a:t>(combate à corrupção)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3707C1-958D-4957-08D8-1A078FA3E517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pt-BR" dirty="0"/>
          </a:p>
          <a:p>
            <a:r>
              <a:rPr lang="pt-BR" b="1" dirty="0"/>
              <a:t>Autonomia (administrativa, financeira e decisória)</a:t>
            </a:r>
          </a:p>
          <a:p>
            <a:endParaRPr lang="pt-BR" dirty="0"/>
          </a:p>
          <a:p>
            <a:r>
              <a:rPr lang="pt-BR" b="1" dirty="0"/>
              <a:t>Integridade (imparcialidade)</a:t>
            </a:r>
          </a:p>
          <a:p>
            <a:endParaRPr lang="pt-BR" dirty="0"/>
          </a:p>
          <a:p>
            <a:r>
              <a:rPr lang="pt-BR" b="1" dirty="0">
                <a:solidFill>
                  <a:srgbClr val="FF0000"/>
                </a:solidFill>
              </a:rPr>
              <a:t>Eficácia (sanções efetivas)</a:t>
            </a:r>
          </a:p>
        </p:txBody>
      </p:sp>
    </p:spTree>
    <p:extLst>
      <p:ext uri="{BB962C8B-B14F-4D97-AF65-F5344CB8AC3E}">
        <p14:creationId xmlns:p14="http://schemas.microsoft.com/office/powerpoint/2010/main" val="546087520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771AB-A482-9712-E532-00546FF9A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98800-CA74-B535-101D-E97820D62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Razão da existência da LIA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07641E-30DE-B6CF-4BB4-1F6CD3E4BEB0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endParaRPr lang="pt-BR" dirty="0"/>
          </a:p>
          <a:p>
            <a:r>
              <a:rPr lang="pt-BR" dirty="0"/>
              <a:t>Experiência única no mundo</a:t>
            </a:r>
          </a:p>
          <a:p>
            <a:r>
              <a:rPr lang="pt-BR" b="1" dirty="0"/>
              <a:t>Privação do “status civitatis” entre as sanções</a:t>
            </a:r>
          </a:p>
          <a:p>
            <a:r>
              <a:rPr lang="pt-BR" dirty="0"/>
              <a:t>Na experiência estrangeira: resolvida pelo Direito Penal</a:t>
            </a:r>
          </a:p>
          <a:p>
            <a:r>
              <a:rPr lang="pt-BR" dirty="0">
                <a:solidFill>
                  <a:srgbClr val="FF0000"/>
                </a:solidFill>
              </a:rPr>
              <a:t>Por que adotamos um sistema diferente?</a:t>
            </a:r>
          </a:p>
          <a:p>
            <a:pPr marL="0" indent="0" algn="just">
              <a:buNone/>
            </a:pPr>
            <a:r>
              <a:rPr lang="pt-BR" dirty="0">
                <a:solidFill>
                  <a:srgbClr val="FF0000"/>
                </a:solidFill>
              </a:rPr>
              <a:t>A</a:t>
            </a:r>
            <a:r>
              <a:rPr lang="pt-BR" dirty="0"/>
              <a:t>. Ineficácia da Justiça Penal</a:t>
            </a:r>
          </a:p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B</a:t>
            </a:r>
            <a:r>
              <a:rPr lang="pt-BR" dirty="0"/>
              <a:t>. Tipos penais com penas brandas e facilmente prescritíveis</a:t>
            </a:r>
          </a:p>
          <a:p>
            <a:pPr marL="0" indent="0">
              <a:buNone/>
            </a:pPr>
            <a:r>
              <a:rPr lang="pt-BR" dirty="0">
                <a:solidFill>
                  <a:srgbClr val="FF0000"/>
                </a:solidFill>
              </a:rPr>
              <a:t>C</a:t>
            </a:r>
            <a:r>
              <a:rPr lang="pt-BR" dirty="0"/>
              <a:t>. Agentes públicos com foro privilegiado</a:t>
            </a:r>
          </a:p>
        </p:txBody>
      </p:sp>
    </p:spTree>
    <p:extLst>
      <p:ext uri="{BB962C8B-B14F-4D97-AF65-F5344CB8AC3E}">
        <p14:creationId xmlns:p14="http://schemas.microsoft.com/office/powerpoint/2010/main" val="2474361982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080CA-3C55-78E9-102F-CED8FE941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B2E037-08E2-6418-E76D-E0E03B3D8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Breve histórico da LIA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C730DDD-33FC-303F-633B-9FA33886063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r>
              <a:rPr lang="pt-BR" dirty="0"/>
              <a:t>Aprovada pela Lei 8.429/1992</a:t>
            </a:r>
          </a:p>
          <a:p>
            <a:r>
              <a:rPr lang="pt-BR" dirty="0"/>
              <a:t>Momento de grave crise política (impeachment do Pres. Collor)</a:t>
            </a:r>
          </a:p>
          <a:p>
            <a:r>
              <a:rPr lang="pt-BR" dirty="0"/>
              <a:t>Resposta do Congresso à pressão popular (“caras pintadas”)</a:t>
            </a:r>
          </a:p>
          <a:p>
            <a:r>
              <a:rPr lang="pt-BR" dirty="0"/>
              <a:t>Em 2021: modificação pela Lei 14.230</a:t>
            </a:r>
          </a:p>
          <a:p>
            <a:r>
              <a:rPr lang="pt-BR" dirty="0"/>
              <a:t>Alterações profundas no texto original</a:t>
            </a:r>
          </a:p>
          <a:p>
            <a:r>
              <a:rPr lang="pt-BR" dirty="0"/>
              <a:t>Problemas: texto confuso e assistemático</a:t>
            </a:r>
          </a:p>
          <a:p>
            <a:r>
              <a:rPr lang="pt-BR" b="1" dirty="0">
                <a:solidFill>
                  <a:srgbClr val="FF0000"/>
                </a:solidFill>
              </a:rPr>
              <a:t>Exemplo de confusão: conceito de dolo (dolo específico???)</a:t>
            </a:r>
          </a:p>
        </p:txBody>
      </p:sp>
    </p:spTree>
    <p:extLst>
      <p:ext uri="{BB962C8B-B14F-4D97-AF65-F5344CB8AC3E}">
        <p14:creationId xmlns:p14="http://schemas.microsoft.com/office/powerpoint/2010/main" val="1291463343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DE038-B197-82E7-3224-E3EA0B3AE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23E371-E6B5-A666-7AA3-B613FAC56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Natureza jurídica da ação por improbidade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BF148F-888D-E32D-492F-5DF14031618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t-BR" b="1" dirty="0">
                <a:solidFill>
                  <a:schemeClr val="accent5"/>
                </a:solidFill>
              </a:rPr>
              <a:t>Fundamento constitucional: art. 37, §§ 4º e 5º, da CF.</a:t>
            </a:r>
          </a:p>
          <a:p>
            <a:pPr marL="0" indent="0" algn="ctr">
              <a:buNone/>
            </a:pPr>
            <a:endParaRPr lang="pt-BR" dirty="0"/>
          </a:p>
          <a:p>
            <a:pPr algn="just"/>
            <a:r>
              <a:rPr lang="pt-BR" b="1" dirty="0"/>
              <a:t>§ 4º </a:t>
            </a:r>
            <a:r>
              <a:rPr lang="pt-BR" dirty="0"/>
              <a:t>Os atos de improbidade administrativa importarão a </a:t>
            </a:r>
            <a:r>
              <a:rPr lang="pt-BR" i="1" dirty="0">
                <a:solidFill>
                  <a:srgbClr val="0070C0"/>
                </a:solidFill>
              </a:rPr>
              <a:t>suspensão dos direitos políticos</a:t>
            </a:r>
            <a:r>
              <a:rPr lang="pt-BR" dirty="0"/>
              <a:t>, a </a:t>
            </a:r>
            <a:r>
              <a:rPr lang="pt-BR" i="1" dirty="0">
                <a:solidFill>
                  <a:srgbClr val="0070C0"/>
                </a:solidFill>
              </a:rPr>
              <a:t>perda da função pública</a:t>
            </a:r>
            <a:r>
              <a:rPr lang="pt-BR" dirty="0"/>
              <a:t>, a </a:t>
            </a:r>
            <a:r>
              <a:rPr lang="pt-BR" i="1" dirty="0">
                <a:solidFill>
                  <a:srgbClr val="0070C0"/>
                </a:solidFill>
              </a:rPr>
              <a:t>indisponibilidade dos bens</a:t>
            </a:r>
            <a:r>
              <a:rPr lang="pt-BR" i="1" dirty="0"/>
              <a:t> </a:t>
            </a:r>
            <a:r>
              <a:rPr lang="pt-BR" dirty="0"/>
              <a:t>e o </a:t>
            </a:r>
            <a:r>
              <a:rPr lang="pt-BR" i="1" dirty="0">
                <a:solidFill>
                  <a:srgbClr val="0070C0"/>
                </a:solidFill>
              </a:rPr>
              <a:t>ressarcimento ao erário</a:t>
            </a:r>
            <a:r>
              <a:rPr lang="pt-BR" dirty="0"/>
              <a:t>, na forma e gradação previstas em lei, </a:t>
            </a:r>
            <a:r>
              <a:rPr lang="pt-BR" b="1" dirty="0"/>
              <a:t>sem prejuízo da ação penal cabível</a:t>
            </a:r>
            <a:r>
              <a:rPr lang="pt-BR" dirty="0"/>
              <a:t>.</a:t>
            </a:r>
          </a:p>
          <a:p>
            <a:endParaRPr lang="pt-BR" dirty="0"/>
          </a:p>
          <a:p>
            <a:pPr algn="just"/>
            <a:r>
              <a:rPr lang="pt-BR" b="1" dirty="0"/>
              <a:t>§ 5º </a:t>
            </a:r>
            <a:r>
              <a:rPr lang="pt-BR" dirty="0"/>
              <a:t>A lei estabelecerá os prazos de </a:t>
            </a:r>
            <a:r>
              <a:rPr lang="pt-BR" b="1" dirty="0"/>
              <a:t>prescrição</a:t>
            </a:r>
            <a:r>
              <a:rPr lang="pt-BR" dirty="0"/>
              <a:t> para ilícitos praticados por qualquer agente, servidor ou não, que causem prejuízos ao erário, ressalvadas as respectivas </a:t>
            </a:r>
            <a:r>
              <a:rPr lang="pt-BR" b="1" dirty="0"/>
              <a:t>ações de ressarcimento</a:t>
            </a:r>
            <a:r>
              <a:rPr lang="pt-BR" dirty="0"/>
              <a:t>.</a:t>
            </a:r>
          </a:p>
          <a:p>
            <a:pPr marL="0" indent="0">
              <a:buNone/>
            </a:pP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6786243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AE2A1-6F3A-2601-7BD1-5057AEB82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EC56D-7A2C-C5F9-566E-0AA26F7E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Natureza jurídica da ação por improbidade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8BC487-DF9D-14B6-9701-06C2C795F34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pt-BR" dirty="0"/>
          </a:p>
          <a:p>
            <a:pPr algn="just"/>
            <a:r>
              <a:rPr lang="pt-BR" sz="2400" b="1" dirty="0"/>
              <a:t>SUPREMO TRIBUNAL FEDERAL</a:t>
            </a:r>
            <a:r>
              <a:rPr lang="pt-BR" sz="2400" dirty="0"/>
              <a:t> (Agravo no REXT 843.989) : </a:t>
            </a:r>
            <a:r>
              <a:rPr lang="pt-BR" sz="2400" b="1" dirty="0">
                <a:solidFill>
                  <a:schemeClr val="accent5"/>
                </a:solidFill>
              </a:rPr>
              <a:t>“ato ilícito civil qualificado” </a:t>
            </a:r>
            <a:r>
              <a:rPr lang="pt-BR" sz="2400" dirty="0"/>
              <a:t>em razão dos males causados ao Estado Democrático de Direito.</a:t>
            </a:r>
          </a:p>
          <a:p>
            <a:pPr algn="just"/>
            <a:r>
              <a:rPr lang="pt-BR" sz="2400" b="1" dirty="0">
                <a:solidFill>
                  <a:schemeClr val="accent2"/>
                </a:solidFill>
              </a:rPr>
              <a:t>Entendimento pessoal</a:t>
            </a:r>
            <a:r>
              <a:rPr lang="pt-BR" sz="2400" dirty="0"/>
              <a:t>: natureza definida também pelas </a:t>
            </a:r>
            <a:r>
              <a:rPr lang="pt-BR" sz="2400" b="1" dirty="0"/>
              <a:t>sanções</a:t>
            </a:r>
          </a:p>
          <a:p>
            <a:pPr algn="just"/>
            <a:r>
              <a:rPr lang="pt-BR" sz="2400" b="1" dirty="0"/>
              <a:t>Ação híbrida</a:t>
            </a:r>
            <a:r>
              <a:rPr lang="pt-BR" sz="2400" dirty="0"/>
              <a:t>: reparatória e punitiva</a:t>
            </a:r>
          </a:p>
          <a:p>
            <a:pPr algn="just"/>
            <a:r>
              <a:rPr lang="pt-BR" sz="2400" dirty="0"/>
              <a:t>Não é penal porque não impõe sanção corporal</a:t>
            </a:r>
          </a:p>
          <a:p>
            <a:pPr algn="just"/>
            <a:r>
              <a:rPr lang="pt-BR" sz="2400" dirty="0"/>
              <a:t>Não é tipicamente civil porque vai além da reparação de direitos</a:t>
            </a:r>
          </a:p>
        </p:txBody>
      </p:sp>
    </p:spTree>
    <p:extLst>
      <p:ext uri="{BB962C8B-B14F-4D97-AF65-F5344CB8AC3E}">
        <p14:creationId xmlns:p14="http://schemas.microsoft.com/office/powerpoint/2010/main" val="371314717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8E42E-74B7-BFD0-C0A2-BF5EB87D9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33D66-8D5D-DC74-2277-BA48EAF48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000" dirty="0"/>
              <a:t>Sanções da ação por improbidade (art. 12 da LIA)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887CCD-AA9D-0339-3363-3C3EFB3EC56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pt-BR" b="1" dirty="0"/>
              <a:t>Sanções reparatórias</a:t>
            </a:r>
            <a:r>
              <a:rPr lang="pt-BR" dirty="0"/>
              <a:t>:</a:t>
            </a:r>
          </a:p>
          <a:p>
            <a:pPr lvl="1"/>
            <a:r>
              <a:rPr lang="pt-BR" dirty="0"/>
              <a:t>Ressarcimento dos prejuízos causados ao Erário</a:t>
            </a:r>
          </a:p>
          <a:p>
            <a:pPr lvl="1"/>
            <a:r>
              <a:rPr lang="pt-BR" dirty="0"/>
              <a:t>Perda dos bens ou valores acrescidos ilicitamente ao patrimônio</a:t>
            </a:r>
          </a:p>
          <a:p>
            <a:pPr marL="457200" lvl="1" indent="0">
              <a:buNone/>
            </a:pPr>
            <a:endParaRPr lang="pt-BR" dirty="0"/>
          </a:p>
          <a:p>
            <a:r>
              <a:rPr lang="pt-BR" b="1" dirty="0"/>
              <a:t>Sanções punitivas (limitações ao “status civitatis”):</a:t>
            </a:r>
          </a:p>
          <a:p>
            <a:pPr lvl="1"/>
            <a:r>
              <a:rPr lang="pt-BR" dirty="0"/>
              <a:t>Perda da função pública</a:t>
            </a:r>
          </a:p>
          <a:p>
            <a:pPr lvl="1"/>
            <a:r>
              <a:rPr lang="pt-BR" dirty="0"/>
              <a:t>Suspensão dos direitos políticos</a:t>
            </a:r>
          </a:p>
          <a:p>
            <a:pPr lvl="1"/>
            <a:r>
              <a:rPr lang="pt-BR" dirty="0"/>
              <a:t>Multa civil equivalente ao valor do acréscimo patrimonial ou do dano</a:t>
            </a:r>
          </a:p>
          <a:p>
            <a:pPr lvl="1"/>
            <a:r>
              <a:rPr lang="pt-BR" dirty="0"/>
              <a:t>Proibição de contratar com o poder público</a:t>
            </a:r>
          </a:p>
          <a:p>
            <a:pPr lvl="1"/>
            <a:r>
              <a:rPr lang="pt-BR" dirty="0"/>
              <a:t>Proibição de receber benefícios ou incentivos fiscais ou creditícios</a:t>
            </a:r>
          </a:p>
        </p:txBody>
      </p:sp>
    </p:spTree>
    <p:extLst>
      <p:ext uri="{BB962C8B-B14F-4D97-AF65-F5344CB8AC3E}">
        <p14:creationId xmlns:p14="http://schemas.microsoft.com/office/powerpoint/2010/main" val="3184025146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2B374-7CDE-7CBF-4BC3-26DBFC1B9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B1021-F4DD-14C9-C95C-FBD03F3B6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Efeitos da proximidade com o Direito Penal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82BB73-6035-C80A-04C2-D0474C89984B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r>
              <a:rPr lang="pt-BR" dirty="0"/>
              <a:t>Descrição individualizada da conduta do agente</a:t>
            </a:r>
          </a:p>
          <a:p>
            <a:r>
              <a:rPr lang="pt-BR" dirty="0"/>
              <a:t>Aplicação do princípio “in dubio pro reo”</a:t>
            </a:r>
          </a:p>
          <a:p>
            <a:r>
              <a:rPr lang="pt-BR" dirty="0"/>
              <a:t>Impossibilidade de inversão do ônus da prova</a:t>
            </a:r>
          </a:p>
          <a:p>
            <a:r>
              <a:rPr lang="pt-BR" dirty="0"/>
              <a:t>Incomunicabilidade das circunstâncias de caráter pessoal (art. 30 do CP)</a:t>
            </a:r>
          </a:p>
          <a:p>
            <a:r>
              <a:rPr lang="pt-BR" dirty="0"/>
              <a:t>Comunicabilidade das circunstâncias objetivas (elementos do tipo)</a:t>
            </a:r>
          </a:p>
          <a:p>
            <a:r>
              <a:rPr lang="pt-BR" dirty="0">
                <a:solidFill>
                  <a:srgbClr val="FF0000"/>
                </a:solidFill>
              </a:rPr>
              <a:t>Redução do prazo prescricional pela metade para o réu com mais de 70 anos (art. 115 do CP)?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3368126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C580A-6CC2-574A-D399-4750221D8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25A992-BDC5-3D48-78CF-89F982A4C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Cuidados no manejo da ação por improbidade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3ECD47-8632-8997-7326-DE494815760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pt-BR" dirty="0"/>
          </a:p>
          <a:p>
            <a:r>
              <a:rPr lang="pt-BR" dirty="0"/>
              <a:t>Não deve se tornar instrumento de terror</a:t>
            </a:r>
          </a:p>
          <a:p>
            <a:r>
              <a:rPr lang="pt-BR" dirty="0"/>
              <a:t>Não deve reproduzir a visão de mundo do acusador ou julgador</a:t>
            </a:r>
          </a:p>
          <a:p>
            <a:r>
              <a:rPr lang="pt-BR" dirty="0"/>
              <a:t>Não deve substituir a discricionaridade do administrador público</a:t>
            </a:r>
          </a:p>
          <a:p>
            <a:r>
              <a:rPr lang="pt-BR" dirty="0"/>
              <a:t>Não visa punir pequenos erros ou atos de ignorância</a:t>
            </a:r>
          </a:p>
          <a:p>
            <a:r>
              <a:rPr lang="pt-BR" dirty="0"/>
              <a:t>Deve ser utilizada contra atos relevantes e desonestos</a:t>
            </a:r>
          </a:p>
          <a:p>
            <a:r>
              <a:rPr lang="pt-BR" b="1" dirty="0"/>
              <a:t>Consequências do mau uso: paralisia funcional e afastamento dos bons cidadãos da vida pública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2488766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38A49-BF89-9620-6DF0-197F979F4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0307F8-A952-0670-42BF-77141714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Aspectos controvertidos (I)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A denúncia anônima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9D7C04-9ACF-AD9E-062A-4B5E8F162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3" y="1802179"/>
            <a:ext cx="10515600" cy="4351338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endParaRPr lang="pt-BR" sz="2400" dirty="0"/>
          </a:p>
          <a:p>
            <a:pPr algn="just"/>
            <a:r>
              <a:rPr lang="pt-BR" sz="2400" b="1" dirty="0"/>
              <a:t>A princípio, é vedada a denúncia anônima (CF – art. 5º, inc. IV)</a:t>
            </a:r>
          </a:p>
          <a:p>
            <a:pPr algn="just"/>
            <a:r>
              <a:rPr lang="pt-BR" sz="2400" b="1" dirty="0"/>
              <a:t>Como regra, o denunciante tem que ser identificado (LIA – art. 14, § 1º).</a:t>
            </a:r>
          </a:p>
          <a:p>
            <a:pPr algn="just"/>
            <a:r>
              <a:rPr lang="pt-BR" sz="2400" b="1" dirty="0"/>
              <a:t>Tema debatido no STF (Inquérito 1957; ARE 1547312)</a:t>
            </a:r>
          </a:p>
          <a:p>
            <a:pPr algn="just"/>
            <a:r>
              <a:rPr lang="pt-BR" sz="2400" b="1" dirty="0"/>
              <a:t>A denúncia anônima, isoladamente, não pode servir como base para indiciamento ou denúncia do acusado</a:t>
            </a:r>
          </a:p>
          <a:p>
            <a:pPr algn="just"/>
            <a:r>
              <a:rPr lang="pt-BR" sz="2400" b="1" dirty="0">
                <a:solidFill>
                  <a:srgbClr val="0070C0"/>
                </a:solidFill>
              </a:rPr>
              <a:t>Mas, o interesse público exige da autoridade que procure confirmar a existência de indícios ou provas da autoria de ato de improbidade</a:t>
            </a:r>
          </a:p>
          <a:p>
            <a:pPr algn="just"/>
            <a:r>
              <a:rPr lang="pt-BR" sz="2400" b="1" dirty="0"/>
              <a:t>Arquivamento sumário diante da ausência de seriedade da denúncia</a:t>
            </a:r>
          </a:p>
        </p:txBody>
      </p:sp>
    </p:spTree>
    <p:extLst>
      <p:ext uri="{BB962C8B-B14F-4D97-AF65-F5344CB8AC3E}">
        <p14:creationId xmlns:p14="http://schemas.microsoft.com/office/powerpoint/2010/main" val="3574787504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3FE7E-3A48-F9E6-9615-30826BFC4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3B8F43-B776-BC98-DFC3-8D105A53F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Aspectos controvertidos (II)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O dolo específico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03130C-A498-65E6-EE88-C59E23FF4D1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>
            <a:normAutofit fontScale="77500" lnSpcReduction="20000"/>
          </a:bodyPr>
          <a:lstStyle/>
          <a:p>
            <a:pPr algn="just"/>
            <a:r>
              <a:rPr lang="pt-BR" sz="2400" dirty="0"/>
              <a:t>Tema mais controvertido da nova versão da LIA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Ainda não resolvido pelo STF (Tema 1199 e Tema 309) – Algumas decisões da 2ª Turma exigindo o “dolo específico” (ARE 1543951 </a:t>
            </a:r>
            <a:r>
              <a:rPr lang="pt-BR" sz="2400" dirty="0" err="1"/>
              <a:t>AgR</a:t>
            </a:r>
            <a:r>
              <a:rPr lang="pt-BR" sz="2400" dirty="0"/>
              <a:t> – Relator Min. André Mendonça.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Tornou-se um </a:t>
            </a:r>
            <a:r>
              <a:rPr lang="pt-BR" sz="2400" b="1" dirty="0"/>
              <a:t>verdadeiro mantra </a:t>
            </a:r>
            <a:r>
              <a:rPr lang="pt-BR" sz="2400" dirty="0"/>
              <a:t>dizer que a improbidade administrativa exige a presença “dolo específico”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Motivo: texto encontrado no § 2º do art. 1º da LIA.</a:t>
            </a:r>
          </a:p>
          <a:p>
            <a:pPr algn="just"/>
            <a:r>
              <a:rPr lang="pt-BR" sz="2400" b="1" i="1" dirty="0"/>
              <a:t>“§ 2º. Considera-se dolo a </a:t>
            </a:r>
            <a:r>
              <a:rPr lang="pt-BR" sz="2400" b="1" i="1" u="sng" dirty="0">
                <a:solidFill>
                  <a:schemeClr val="accent2"/>
                </a:solidFill>
              </a:rPr>
              <a:t>vontade livre e consciente </a:t>
            </a:r>
            <a:r>
              <a:rPr lang="pt-BR" sz="2400" b="1" i="1" dirty="0"/>
              <a:t>(grifamos) de alcançar o resultado ilícito tipificado nos art. 9º, 10 e 11desta lei, </a:t>
            </a:r>
            <a:r>
              <a:rPr lang="pt-BR" sz="2400" b="1" i="1" u="sng" dirty="0">
                <a:solidFill>
                  <a:schemeClr val="accent2"/>
                </a:solidFill>
              </a:rPr>
              <a:t>não bastando a voluntariedade</a:t>
            </a:r>
            <a:r>
              <a:rPr lang="pt-BR" sz="2400" b="1" i="1" dirty="0">
                <a:solidFill>
                  <a:schemeClr val="accent2"/>
                </a:solidFill>
              </a:rPr>
              <a:t> </a:t>
            </a:r>
            <a:r>
              <a:rPr lang="pt-BR" sz="2400" b="1" i="1" dirty="0"/>
              <a:t>(novo grifo) do agente“.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A nosso ver, posição equivocada de parte da doutrina e da jurisprudência, conforme exporemos a seguir.</a:t>
            </a:r>
          </a:p>
        </p:txBody>
      </p:sp>
    </p:spTree>
    <p:extLst>
      <p:ext uri="{BB962C8B-B14F-4D97-AF65-F5344CB8AC3E}">
        <p14:creationId xmlns:p14="http://schemas.microsoft.com/office/powerpoint/2010/main" val="1856947334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EF150-A387-1ACD-1C64-9BF2EF5DC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06E818-05F0-C2C9-F667-B2E7D8B07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Aspectos controvertidos (II)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Argumentos pela não exigência de dolo específico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65667E-DA9D-009E-A817-88A44BFE011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pt-BR" sz="2600" dirty="0"/>
              <a:t>O § 2º do art. 1º da LIA </a:t>
            </a:r>
            <a:r>
              <a:rPr lang="pt-BR" sz="2600" b="1" dirty="0"/>
              <a:t>não menciona </a:t>
            </a:r>
            <a:r>
              <a:rPr lang="pt-BR" sz="2600" dirty="0"/>
              <a:t>“dolo específico”</a:t>
            </a:r>
          </a:p>
          <a:p>
            <a:pPr algn="just"/>
            <a:r>
              <a:rPr lang="pt-BR" sz="2600" dirty="0"/>
              <a:t>Apenas exige: </a:t>
            </a:r>
            <a:r>
              <a:rPr lang="pt-BR" sz="2600" b="1" dirty="0"/>
              <a:t>“vontade livre e consciente de alcançar o resultado”</a:t>
            </a:r>
          </a:p>
          <a:p>
            <a:pPr algn="just"/>
            <a:r>
              <a:rPr lang="pt-BR" sz="2600" dirty="0"/>
              <a:t>Redação confusa do dispositivo, que induz a erros e confusão.</a:t>
            </a:r>
          </a:p>
          <a:p>
            <a:pPr algn="just"/>
            <a:r>
              <a:rPr lang="pt-BR" sz="2600" dirty="0"/>
              <a:t>Falha hermenêutica: associar a “intencionalidade” ao dolo específico</a:t>
            </a:r>
          </a:p>
          <a:p>
            <a:pPr algn="just"/>
            <a:r>
              <a:rPr lang="pt-BR" sz="2600" b="1" dirty="0"/>
              <a:t>Utilização imprecisa e atécnica da expressão “dolo específico”</a:t>
            </a:r>
          </a:p>
          <a:p>
            <a:pPr algn="just"/>
            <a:r>
              <a:rPr lang="pt-BR" sz="2600" b="1" dirty="0"/>
              <a:t>Conceito de dolo específico</a:t>
            </a:r>
            <a:r>
              <a:rPr lang="pt-BR" sz="2600" dirty="0"/>
              <a:t>: instituto emprestado do Direito Penal</a:t>
            </a:r>
          </a:p>
          <a:p>
            <a:pPr algn="just"/>
            <a:r>
              <a:rPr lang="pt-BR" sz="2600" dirty="0"/>
              <a:t>Tipo penal exige um </a:t>
            </a:r>
            <a:r>
              <a:rPr lang="pt-BR" sz="2600" b="1" dirty="0"/>
              <a:t>fim especial </a:t>
            </a:r>
            <a:r>
              <a:rPr lang="pt-BR" sz="2600" dirty="0"/>
              <a:t>de agir para sua configuração</a:t>
            </a:r>
          </a:p>
          <a:p>
            <a:pPr algn="just"/>
            <a:r>
              <a:rPr lang="pt-BR" sz="2600" dirty="0"/>
              <a:t>Exemplo: Extorsão mediante sequestro (art. 159 do CP)</a:t>
            </a:r>
          </a:p>
          <a:p>
            <a:pPr algn="just"/>
            <a:r>
              <a:rPr lang="pt-BR" sz="2600" dirty="0"/>
              <a:t>Sem a finalidade do resgate, conduta configura Sequestro ou Cárcere Privado (art. 148 do CP)</a:t>
            </a:r>
          </a:p>
        </p:txBody>
      </p:sp>
    </p:spTree>
    <p:extLst>
      <p:ext uri="{BB962C8B-B14F-4D97-AF65-F5344CB8AC3E}">
        <p14:creationId xmlns:p14="http://schemas.microsoft.com/office/powerpoint/2010/main" val="3499081017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06479-10E9-5177-640C-75CF0441C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205827-D59B-F51E-5B6F-8B2452B01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Aspectos controvertidos (II)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Argumentos pela não exigência de dolo específico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10522A-276B-6E12-EA9B-26BDE142D3B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>
            <a:normAutofit fontScale="92500"/>
          </a:bodyPr>
          <a:lstStyle/>
          <a:p>
            <a:pPr algn="just"/>
            <a:r>
              <a:rPr lang="pt-BR" sz="2600" dirty="0"/>
              <a:t>A intenção constitui elemento de qualquer tipo de dolo, inclusive o dolo genérico.</a:t>
            </a:r>
          </a:p>
          <a:p>
            <a:pPr algn="just"/>
            <a:r>
              <a:rPr lang="pt-BR" sz="2600" dirty="0"/>
              <a:t>A vontade livre e consciente não qualifica o “dolo específico” porque é inerente a qualquer tipo de dolo.</a:t>
            </a:r>
          </a:p>
          <a:p>
            <a:pPr algn="just"/>
            <a:r>
              <a:rPr lang="pt-BR" sz="2600" dirty="0"/>
              <a:t>Etapas do processo volitivo, segundo a Psicologia*: 1) fase da intenção; 2) fase da deliberação; 3) fase da decisão; 4) fase de execução.</a:t>
            </a:r>
          </a:p>
          <a:p>
            <a:pPr algn="just"/>
            <a:r>
              <a:rPr lang="pt-BR" sz="2600" dirty="0"/>
              <a:t>Intencionalidade é a primeira fase do processo volitivo e indissociável dele.</a:t>
            </a:r>
          </a:p>
          <a:p>
            <a:pPr algn="just"/>
            <a:r>
              <a:rPr lang="pt-BR" sz="2600" dirty="0"/>
              <a:t>Se não há intenção em nosso ato, o resultado será culposo.</a:t>
            </a:r>
          </a:p>
          <a:p>
            <a:pPr marL="0" indent="0" algn="just">
              <a:buNone/>
            </a:pPr>
            <a:endParaRPr lang="pt-BR" sz="2600" dirty="0"/>
          </a:p>
          <a:p>
            <a:pPr marL="0" indent="0" algn="just">
              <a:buNone/>
            </a:pPr>
            <a:r>
              <a:rPr lang="pt-BR" sz="1900" dirty="0">
                <a:solidFill>
                  <a:srgbClr val="C00000"/>
                </a:solidFill>
              </a:rPr>
              <a:t>* Professor Gustavo Ribeiro. A vontade e suas alterações. In https://www.youtube.com/</a:t>
            </a:r>
            <a:r>
              <a:rPr lang="pt-BR" sz="1900" dirty="0" err="1">
                <a:solidFill>
                  <a:srgbClr val="C00000"/>
                </a:solidFill>
              </a:rPr>
              <a:t>watch?v</a:t>
            </a:r>
            <a:r>
              <a:rPr lang="pt-BR" sz="1900" dirty="0">
                <a:solidFill>
                  <a:srgbClr val="C00000"/>
                </a:solidFill>
              </a:rPr>
              <a:t>=yDv3w0GtPIs. Acesso em 11/08/2026.</a:t>
            </a:r>
          </a:p>
        </p:txBody>
      </p:sp>
    </p:spTree>
    <p:extLst>
      <p:ext uri="{BB962C8B-B14F-4D97-AF65-F5344CB8AC3E}">
        <p14:creationId xmlns:p14="http://schemas.microsoft.com/office/powerpoint/2010/main" val="167111625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F21C5-A73B-3E79-F733-9826F9291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110F1C-9EB1-32E1-11AF-74031F0C7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/>
              <a:t>Aspectos controvertidos (II)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Argumentos pela não exigência de dolo específico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C49CB1-89FD-14CD-86E7-B8F9C7D1A7D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algn="just"/>
            <a:endParaRPr lang="pt-BR" sz="2600" dirty="0"/>
          </a:p>
          <a:p>
            <a:pPr algn="just"/>
            <a:r>
              <a:rPr lang="pt-BR" sz="2600" dirty="0"/>
              <a:t>Dolo específico: um fim especial de agir no tipo delituoso.</a:t>
            </a:r>
          </a:p>
          <a:p>
            <a:pPr algn="just"/>
            <a:r>
              <a:rPr lang="pt-BR" sz="2600" dirty="0"/>
              <a:t>Confusão hermenêutica: exige-se evidência de má-fé do agente.</a:t>
            </a:r>
          </a:p>
          <a:p>
            <a:pPr algn="just"/>
            <a:r>
              <a:rPr lang="pt-BR" sz="2600" dirty="0"/>
              <a:t>Sem precisão, passou-se a adotar o mantra do “dolo específico”.</a:t>
            </a:r>
          </a:p>
          <a:p>
            <a:pPr algn="just"/>
            <a:r>
              <a:rPr lang="pt-BR" sz="2600" dirty="0"/>
              <a:t>Não se sabe exatamente o que significa isso.</a:t>
            </a:r>
          </a:p>
          <a:p>
            <a:pPr algn="just"/>
            <a:r>
              <a:rPr lang="pt-BR" sz="2600" dirty="0"/>
              <a:t>Uma evidência psicológica?</a:t>
            </a:r>
          </a:p>
          <a:p>
            <a:pPr algn="just"/>
            <a:r>
              <a:rPr lang="pt-BR" sz="2600" dirty="0"/>
              <a:t>Como? Radiografia mental do acusado? Confissão?</a:t>
            </a:r>
          </a:p>
          <a:p>
            <a:pPr algn="just"/>
            <a:r>
              <a:rPr lang="pt-BR" sz="2600" dirty="0"/>
              <a:t>Imprecisão conceitual que tende ao enfraquecimento do instituto</a:t>
            </a:r>
          </a:p>
          <a:p>
            <a:pPr marL="0" indent="0" algn="just">
              <a:buNone/>
            </a:pPr>
            <a:endParaRPr lang="pt-BR" sz="2600" dirty="0"/>
          </a:p>
        </p:txBody>
      </p:sp>
    </p:spTree>
    <p:extLst>
      <p:ext uri="{BB962C8B-B14F-4D97-AF65-F5344CB8AC3E}">
        <p14:creationId xmlns:p14="http://schemas.microsoft.com/office/powerpoint/2010/main" val="4275930839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4786D-D509-1ED2-47DA-CC7F3B6E8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DD73A0-E90A-1036-373C-2243B08EA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Aspectos controvertidos (III)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A prescrição na improbidade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A38745-DF0A-8EF7-A64D-9B479F0C6E6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pt-BR" sz="2400" dirty="0"/>
              <a:t>Prescrição na LIA: art. 23 e §§.</a:t>
            </a:r>
          </a:p>
          <a:p>
            <a:pPr algn="just"/>
            <a:r>
              <a:rPr lang="pt-BR" sz="2400" dirty="0"/>
              <a:t>Artigo alterado pela Lei 14.230/2021</a:t>
            </a:r>
          </a:p>
          <a:p>
            <a:pPr algn="just"/>
            <a:r>
              <a:rPr lang="pt-BR" sz="2400" dirty="0"/>
              <a:t>Mudanças válidas somente para os atos praticados após a vigência da Lei 14.230/2021 (STF – ARE 843.989)</a:t>
            </a:r>
          </a:p>
          <a:p>
            <a:pPr algn="just"/>
            <a:r>
              <a:rPr lang="pt-BR" sz="2400" dirty="0"/>
              <a:t>Novidades:</a:t>
            </a:r>
          </a:p>
          <a:p>
            <a:pPr lvl="1" algn="just"/>
            <a:r>
              <a:rPr lang="pt-BR" sz="2000" dirty="0"/>
              <a:t>Unificação do prazo prescricional: 8 anos</a:t>
            </a:r>
          </a:p>
          <a:p>
            <a:pPr lvl="1" algn="just"/>
            <a:r>
              <a:rPr lang="pt-BR" sz="2000" dirty="0"/>
              <a:t>Causas interruptivas, semelhantes ao Direito Penal</a:t>
            </a:r>
          </a:p>
          <a:p>
            <a:pPr lvl="1" algn="just"/>
            <a:r>
              <a:rPr lang="pt-BR" sz="2000" b="1" dirty="0"/>
              <a:t>Recomeço do prazo pela metade, depois de interrompido </a:t>
            </a:r>
            <a:r>
              <a:rPr lang="pt-BR" sz="2000" dirty="0"/>
              <a:t>(</a:t>
            </a:r>
            <a:r>
              <a:rPr lang="pt-BR" sz="2000" dirty="0">
                <a:solidFill>
                  <a:srgbClr val="C00000"/>
                </a:solidFill>
              </a:rPr>
              <a:t>declarado inconstitucional no julgamento das ADI 7236 e 7156</a:t>
            </a:r>
            <a:r>
              <a:rPr lang="pt-BR" sz="2000" dirty="0"/>
              <a:t>)</a:t>
            </a:r>
          </a:p>
          <a:p>
            <a:pPr algn="just"/>
            <a:r>
              <a:rPr lang="pt-BR" sz="2400" dirty="0"/>
              <a:t>Observação: somente a sanção de ressarcimento é imprescritível</a:t>
            </a:r>
          </a:p>
          <a:p>
            <a:pPr algn="just"/>
            <a:r>
              <a:rPr lang="pt-BR" sz="2400" b="1" dirty="0"/>
              <a:t>Imprescritibilidade do ressarcimento</a:t>
            </a:r>
            <a:r>
              <a:rPr lang="pt-BR" sz="2400" dirty="0"/>
              <a:t>: não alcança créditos que decorram das relações civis comuns (indenização ou cobrança)</a:t>
            </a:r>
          </a:p>
        </p:txBody>
      </p:sp>
    </p:spTree>
    <p:extLst>
      <p:ext uri="{BB962C8B-B14F-4D97-AF65-F5344CB8AC3E}">
        <p14:creationId xmlns:p14="http://schemas.microsoft.com/office/powerpoint/2010/main" val="2332144707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3712-9CC0-6749-F001-A493FB3C3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3E182B-2891-F7F4-3A9F-8D2C632BA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Aspectos controvertidos (IV)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A indisponibilidade de bens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9B2957-D8F3-EE55-34A8-76C611056D1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pt-BR" dirty="0"/>
          </a:p>
          <a:p>
            <a:r>
              <a:rPr lang="pt-BR" dirty="0"/>
              <a:t>Não podem alcançar bens de família (STJ – Tema 1257)</a:t>
            </a:r>
          </a:p>
          <a:p>
            <a:r>
              <a:rPr lang="pt-BR" dirty="0"/>
              <a:t>Requisitos para a indisponibilidade:</a:t>
            </a:r>
          </a:p>
          <a:p>
            <a:pPr lvl="1"/>
            <a:r>
              <a:rPr lang="pt-BR" dirty="0"/>
              <a:t>Requisitos genéricos de urgência</a:t>
            </a:r>
          </a:p>
          <a:p>
            <a:pPr lvl="1"/>
            <a:r>
              <a:rPr lang="pt-BR" dirty="0"/>
              <a:t>Demonstração do perigo de dano irreparável ou ao resultado útil do processo</a:t>
            </a:r>
          </a:p>
          <a:p>
            <a:pPr lvl="1"/>
            <a:r>
              <a:rPr lang="pt-BR" dirty="0"/>
              <a:t>Novas regras se aplicam aos processos em curso</a:t>
            </a:r>
          </a:p>
          <a:p>
            <a:pPr lvl="1"/>
            <a:r>
              <a:rPr lang="pt-BR" dirty="0"/>
              <a:t>Solidariedade entre os réus (STJ - Tema 1213)</a:t>
            </a:r>
          </a:p>
          <a:p>
            <a:pPr lvl="1"/>
            <a:r>
              <a:rPr lang="pt-BR" dirty="0"/>
              <a:t>Não inclui valores eventualmente devidos a título de multa civil (art. 16, § 10, da LIA)</a:t>
            </a:r>
          </a:p>
        </p:txBody>
      </p:sp>
    </p:spTree>
    <p:extLst>
      <p:ext uri="{BB962C8B-B14F-4D97-AF65-F5344CB8AC3E}">
        <p14:creationId xmlns:p14="http://schemas.microsoft.com/office/powerpoint/2010/main" val="1924026890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17934-1D3A-89E7-0B5B-FDE39A0EB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F816B3-6907-DA0F-9239-020C382B0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Aspectos controvertidos (V)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Perda da função, cargo ou mandato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2C6149-0561-3B73-7A12-A0A079C0B8F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pt-BR" dirty="0"/>
          </a:p>
          <a:p>
            <a:r>
              <a:rPr lang="pt-BR" dirty="0"/>
              <a:t>Um dos aspectos mais controvertidos da LIA</a:t>
            </a:r>
          </a:p>
          <a:p>
            <a:r>
              <a:rPr lang="pt-BR" dirty="0"/>
              <a:t>Efeitos a partir do trânsito em julgado</a:t>
            </a:r>
          </a:p>
          <a:p>
            <a:r>
              <a:rPr lang="pt-BR" dirty="0"/>
              <a:t>Pode alcançar novos cargos ou funções do réu (STF – ADI 7236)</a:t>
            </a:r>
          </a:p>
          <a:p>
            <a:r>
              <a:rPr lang="pt-BR" dirty="0"/>
              <a:t>Nosso entendimento: sanção não pode se tornar perpétua</a:t>
            </a:r>
          </a:p>
          <a:p>
            <a:r>
              <a:rPr lang="pt-BR" dirty="0"/>
              <a:t>A sentença deve prever o tempo da punição</a:t>
            </a:r>
          </a:p>
          <a:p>
            <a:r>
              <a:rPr lang="pt-BR" dirty="0">
                <a:solidFill>
                  <a:srgbClr val="C00000"/>
                </a:solidFill>
              </a:rPr>
              <a:t>Pode alcançar também a aposentadoria (cassação): STF / ADPF 418.</a:t>
            </a:r>
          </a:p>
        </p:txBody>
      </p:sp>
    </p:spTree>
    <p:extLst>
      <p:ext uri="{BB962C8B-B14F-4D97-AF65-F5344CB8AC3E}">
        <p14:creationId xmlns:p14="http://schemas.microsoft.com/office/powerpoint/2010/main" val="3338549645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CDCF2-9CA7-97FD-9992-0F16D8090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8B4400-6926-D573-1F1C-3DC650265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Aspectos controvertidos (VI)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Suspensão dos direito políticos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399843-6F33-47E1-23F4-57F6C2639E6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pt-BR" dirty="0"/>
          </a:p>
          <a:p>
            <a:r>
              <a:rPr lang="pt-BR" dirty="0"/>
              <a:t>Aplicável nos casos de enriquecimento ilícito ou danos ao Erário</a:t>
            </a:r>
          </a:p>
          <a:p>
            <a:r>
              <a:rPr lang="pt-BR" dirty="0"/>
              <a:t>Art. 12, I e II, da LIA.</a:t>
            </a:r>
          </a:p>
          <a:p>
            <a:r>
              <a:rPr lang="pt-BR" dirty="0"/>
              <a:t>Suspensão total não pode superar 20 (vinte anos) – art. 18-A da LIA</a:t>
            </a:r>
          </a:p>
          <a:p>
            <a:r>
              <a:rPr lang="pt-BR" dirty="0"/>
              <a:t>Deve ser aplicada com razoabilidade e proporcionalidade (STJ: AI no ARESP 685.930/RJ).</a:t>
            </a:r>
          </a:p>
          <a:p>
            <a:r>
              <a:rPr lang="pt-BR" dirty="0"/>
              <a:t>Prazo de suspensão será contado somente a partir do trânsito em julgado (STF – ADI 7236)</a:t>
            </a:r>
          </a:p>
        </p:txBody>
      </p:sp>
    </p:spTree>
    <p:extLst>
      <p:ext uri="{BB962C8B-B14F-4D97-AF65-F5344CB8AC3E}">
        <p14:creationId xmlns:p14="http://schemas.microsoft.com/office/powerpoint/2010/main" val="2980898921"/>
      </p:ext>
    </p:extLst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F7DFF-FF59-EE3D-C5A0-5DDA4341C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689C7D-5B6C-A987-8DCB-0C84ECCB3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Aspectos controvertidos (VII)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Proibição de contratar ou receber benefícios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31606D-560F-EB95-70E2-E1C0F4FF80E3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pt-BR" dirty="0"/>
          </a:p>
          <a:p>
            <a:pPr algn="just"/>
            <a:r>
              <a:rPr lang="pt-BR" dirty="0"/>
              <a:t>Proibição de contratar abrange todo e qualquer ente público (STF – ADI 7236)</a:t>
            </a:r>
          </a:p>
          <a:p>
            <a:pPr algn="just"/>
            <a:r>
              <a:rPr lang="pt-BR" dirty="0"/>
              <a:t>Declarou inconstitucional o § 4º do art. 12 (nova redação)</a:t>
            </a:r>
          </a:p>
          <a:p>
            <a:pPr algn="just"/>
            <a:r>
              <a:rPr lang="pt-BR" dirty="0"/>
              <a:t>Extensão territorial?</a:t>
            </a:r>
          </a:p>
          <a:p>
            <a:pPr algn="just"/>
            <a:r>
              <a:rPr lang="pt-BR" dirty="0"/>
              <a:t>Somente no território do ente lesado (STJ – </a:t>
            </a:r>
            <a:r>
              <a:rPr lang="pt-BR" dirty="0" err="1"/>
              <a:t>Ag.Int</a:t>
            </a:r>
            <a:r>
              <a:rPr lang="pt-BR" dirty="0"/>
              <a:t>. no ARESP 1.518.545)</a:t>
            </a:r>
          </a:p>
          <a:p>
            <a:pPr algn="just"/>
            <a:r>
              <a:rPr lang="pt-BR" dirty="0"/>
              <a:t>Produção de efeitos somente após o trânsito em julgado.</a:t>
            </a:r>
          </a:p>
        </p:txBody>
      </p:sp>
    </p:spTree>
    <p:extLst>
      <p:ext uri="{BB962C8B-B14F-4D97-AF65-F5344CB8AC3E}">
        <p14:creationId xmlns:p14="http://schemas.microsoft.com/office/powerpoint/2010/main" val="367566585"/>
      </p:ext>
    </p:extLst>
  </p:cSld>
  <p:clrMapOvr>
    <a:masterClrMapping/>
  </p:clrMapOvr>
  <p:transition spd="slow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8E0B9-0563-BA73-F959-919597AB3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2EFA48-1ED4-19BC-BB1F-87F0E0ACC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Aspectos controvertidos (VIII)</a:t>
            </a:r>
            <a:br>
              <a:rPr lang="pt-BR" dirty="0"/>
            </a:br>
            <a:r>
              <a:rPr lang="pt-BR" dirty="0">
                <a:solidFill>
                  <a:srgbClr val="FF0000"/>
                </a:solidFill>
              </a:rPr>
              <a:t>Multa civil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25A200-042F-6E36-E75F-D2A8B513017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pt-BR" dirty="0"/>
          </a:p>
          <a:p>
            <a:pPr algn="just"/>
            <a:r>
              <a:rPr lang="pt-BR" dirty="0"/>
              <a:t>Multa: valor equivalente ao acréscimo patrimonial ou valor do dano (art. 12, I e II, da Lei 8.429/1992)</a:t>
            </a:r>
          </a:p>
          <a:p>
            <a:pPr algn="just"/>
            <a:r>
              <a:rPr lang="pt-BR" dirty="0"/>
              <a:t>Não se confunde com multa pena ou outras aplicadas no âmbito administrativo</a:t>
            </a:r>
          </a:p>
          <a:p>
            <a:pPr algn="just"/>
            <a:r>
              <a:rPr lang="pt-BR" dirty="0"/>
              <a:t>“</a:t>
            </a:r>
            <a:r>
              <a:rPr lang="pt-BR" dirty="0" err="1"/>
              <a:t>Exemplary</a:t>
            </a:r>
            <a:r>
              <a:rPr lang="pt-BR" dirty="0"/>
              <a:t> </a:t>
            </a:r>
            <a:r>
              <a:rPr lang="pt-BR" dirty="0" err="1"/>
              <a:t>damages</a:t>
            </a:r>
            <a:r>
              <a:rPr lang="pt-BR" dirty="0"/>
              <a:t>” ou “</a:t>
            </a:r>
            <a:r>
              <a:rPr lang="pt-BR" dirty="0" err="1"/>
              <a:t>punitive</a:t>
            </a:r>
            <a:r>
              <a:rPr lang="pt-BR" dirty="0"/>
              <a:t> </a:t>
            </a:r>
            <a:r>
              <a:rPr lang="pt-BR" dirty="0" err="1"/>
              <a:t>damages</a:t>
            </a:r>
            <a:r>
              <a:rPr lang="pt-BR" dirty="0"/>
              <a:t>” dos EUA.</a:t>
            </a:r>
          </a:p>
          <a:p>
            <a:pPr algn="just"/>
            <a:r>
              <a:rPr lang="pt-BR" dirty="0"/>
              <a:t>Multas aplicadas com fundamento no inciso III do art. 12 (atos que atentam contra a Administração): </a:t>
            </a:r>
            <a:r>
              <a:rPr lang="pt-BR" b="1" dirty="0"/>
              <a:t>personalíssimas</a:t>
            </a:r>
            <a:r>
              <a:rPr lang="pt-BR" dirty="0"/>
              <a:t>, não podem ser transmitidas aos sucessores do réu.</a:t>
            </a:r>
          </a:p>
        </p:txBody>
      </p:sp>
    </p:spTree>
    <p:extLst>
      <p:ext uri="{BB962C8B-B14F-4D97-AF65-F5344CB8AC3E}">
        <p14:creationId xmlns:p14="http://schemas.microsoft.com/office/powerpoint/2010/main" val="777909969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13A892-6813-08A8-6783-87E584C20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Fim da apresentação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CA6BE7-77B9-39F4-2C24-7218D3A8D4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400" dirty="0">
                <a:solidFill>
                  <a:schemeClr val="tx1"/>
                </a:solidFill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34043811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5579</TotalTime>
  <Words>1848</Words>
  <Application>Microsoft Office PowerPoint</Application>
  <PresentationFormat>Widescreen</PresentationFormat>
  <Paragraphs>197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Tema do Office</vt:lpstr>
      <vt:lpstr>Apresentação do PowerPoint</vt:lpstr>
      <vt:lpstr>A importância de um governo honesto e justo</vt:lpstr>
      <vt:lpstr>“Alegoria do bom e do mau governo” Ambrósio Lorenzetti – 1339 (Palácio Cívico de Siena)</vt:lpstr>
      <vt:lpstr>Os males da corrupção</vt:lpstr>
      <vt:lpstr>Alguns números sobre a corrupção no Brasil</vt:lpstr>
      <vt:lpstr>Arranjo institucional para o  combate à corrupção</vt:lpstr>
      <vt:lpstr>Atributos do Poder Judiciário (combate à corrupção)</vt:lpstr>
      <vt:lpstr>Razão da existência da LIA</vt:lpstr>
      <vt:lpstr>Breve histórico da LIA</vt:lpstr>
      <vt:lpstr>Natureza jurídica da ação por improbidade</vt:lpstr>
      <vt:lpstr>Natureza jurídica da ação por improbidade</vt:lpstr>
      <vt:lpstr>Sanções da ação por improbidade (art. 12 da LIA)</vt:lpstr>
      <vt:lpstr>Efeitos da proximidade com o Direito Penal</vt:lpstr>
      <vt:lpstr>Cuidados no manejo da ação por improbidade</vt:lpstr>
      <vt:lpstr>Aspectos controvertidos (I) A denúncia anônima</vt:lpstr>
      <vt:lpstr>Aspectos controvertidos (II) O dolo específico</vt:lpstr>
      <vt:lpstr>Aspectos controvertidos (II) Argumentos pela não exigência de dolo específico</vt:lpstr>
      <vt:lpstr>Aspectos controvertidos (II) Argumentos pela não exigência de dolo específico</vt:lpstr>
      <vt:lpstr>Aspectos controvertidos (II) Argumentos pela não exigência de dolo específico</vt:lpstr>
      <vt:lpstr>Aspectos controvertidos (III) A prescrição na improbidade</vt:lpstr>
      <vt:lpstr>Aspectos controvertidos (IV) A indisponibilidade de bens</vt:lpstr>
      <vt:lpstr>Aspectos controvertidos (V) Perda da função, cargo ou mandato</vt:lpstr>
      <vt:lpstr>Aspectos controvertidos (VI) Suspensão dos direito políticos</vt:lpstr>
      <vt:lpstr>Aspectos controvertidos (VII) Proibição de contratar ou receber benefícios</vt:lpstr>
      <vt:lpstr>Aspectos controvertidos (VIII) Multa civil</vt:lpstr>
      <vt:lpstr>Fim da apresentação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Rubens Calixto</dc:creator>
  <cp:lastModifiedBy>Rubens Calixto</cp:lastModifiedBy>
  <cp:revision>45</cp:revision>
  <dcterms:created xsi:type="dcterms:W3CDTF">2026-09-11T17:47:00Z</dcterms:created>
  <dcterms:modified xsi:type="dcterms:W3CDTF">2026-09-21T22:47:17Z</dcterms:modified>
</cp:coreProperties>
</file>