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4"/>
  </p:sldMasterIdLst>
  <p:notesMasterIdLst>
    <p:notesMasterId r:id="rId60"/>
  </p:notesMasterIdLst>
  <p:handoutMasterIdLst>
    <p:handoutMasterId r:id="rId61"/>
  </p:handoutMasterIdLst>
  <p:sldIdLst>
    <p:sldId id="293" r:id="rId5"/>
    <p:sldId id="329" r:id="rId6"/>
    <p:sldId id="297" r:id="rId7"/>
    <p:sldId id="296" r:id="rId8"/>
    <p:sldId id="312" r:id="rId9"/>
    <p:sldId id="313" r:id="rId10"/>
    <p:sldId id="342" r:id="rId11"/>
    <p:sldId id="343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44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31" r:id="rId43"/>
    <p:sldId id="330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1" r:id="rId53"/>
    <p:sldId id="345" r:id="rId54"/>
    <p:sldId id="346" r:id="rId55"/>
    <p:sldId id="349" r:id="rId56"/>
    <p:sldId id="347" r:id="rId57"/>
    <p:sldId id="348" r:id="rId58"/>
    <p:sldId id="350" r:id="rId59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55" d="100"/>
          <a:sy n="55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494" y="8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3E43-ABDB-4D23-8A70-6A652B9F6AAD}" type="datetimeFigureOut">
              <a:rPr lang="pt-BR" smtClean="0"/>
              <a:t>15/08/2022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76C5A-0A7C-4F1B-AEAF-1599CF386B7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3859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9039-8224-41C9-89DE-8F8D06F7BCE0}" type="datetimeFigureOut">
              <a:rPr lang="pt-BR" noProof="0" smtClean="0"/>
              <a:t>15/08/2022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93E67-77F7-43B7-A012-7BB3197004D3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668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5-2018/2015/lei/l13105.htm#art371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5-2018/2015/lei/l13105.htm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93E67-77F7-43B7-A012-7BB3197004D3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957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Página 564 do livro de “Direito Processual Previdenciário”, 10ª edição.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93E67-77F7-43B7-A012-7BB3197004D3}" type="slidenum">
              <a:rPr lang="pt-BR" noProof="0" smtClean="0"/>
              <a:t>5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4954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b="0" i="0" dirty="0">
                <a:effectLst/>
                <a:latin typeface="Georgia" panose="02040502050405020303" pitchFamily="18" charset="0"/>
              </a:rPr>
              <a:t>AGRAVO EM RECURSO ESPECIAL Nº 283.029 - SP (2013/0007488-1) RELATOR : MINISTRO HUMBERTO MARTINS AGRAVANTE : IVONE FABRÍCIO ARAÚJO ADVOGADO : EDUARDO FABIAN CANOLA AGRAVADO : INSTITUTO NACIONAL DO SEGURO SOCIAL - INSS ADVOGADO : PROCURADORIA-GERAL FEDERAL - PGF PREVIDENCIÁRIO. APOSENTADORIA POR INVALIDEZ. INCAPACIDADE PARCIAL. TRABALHADOR BRAÇAL. CONSIDERAÇÃO DOS ASPECTOS SÓCIO-ECONÔMICOS, PROFISSIONAIS E CULTURAIS. ENTENDIMENTO DO TRIBUNAL DE ORIGEM EM DISSONÂNCIA COM A JURISPRUDÊNCIA DESTA CORTE. AGRAVO CONHECIDO. RECURSO ESPECIAL PROVIDO. DECISÃO Vistos. Cuida-se de agravo interposto por IVONE FABRÍCIO ARAÚJO a desfavor da decisão que obstou a subida de recurso especial, em demanda na qual se discute aposentadoria por invalidez. Extrai-se dos autos que a agravante interpôs recurso especial, com fundamento no art. 105, III, a e c, da Constituição Federal, contra acórdão do Tribunal de Justiça do Estado de São Paulo que deu parcial provimento à remessa oficial e ao recurso de apelação do agravado, nos termos da seguinte ementa (fl. 200, e-STJ): "1. Presentes o nexo causal e a incapacidade laborativa parcial e permanente, de rigor a outorga do auxílio-acidente, no caso, a partir da juntada do laudo pericial, momento, do início da contagem dos juros. 2. A verba honorária deve estar afinada com a Súmula 111, do Superior Tribunal de Justiça" Os embargos de declaração foram rejeitados (fl. 217/222, e-STJ). No recurso especial, a agravante alega violação do art. 42 da Lei n. 8.213/91. Sustenta, em síntese, que, no caso dos autos, não foram considerados todos os requisitos necessários para se verificar a possibilidade de concessão do benefício, visto que levou-se em conta apenas a perícia médica, sem aquilatar os fatores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sócio-econômicos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e culturais da segurada. Aponta divergência jurisprudencial. Sem contrarrazões ao recurso especial (fl. 241, e-STJ). Sobreveio o juízo de admissibilidade negativo na instância de origem (fls. 242/243, e-STJ), o que ensejou a interposição do presente agravo. Não apresentada contraminuta do agravo (fl. 260, e-STJ). É, no essencial, o relatório. Atendidos os pressupostos de admissibilidade do agravo, passo ao exame do recurso especial. Assiste razão à agravante. Com efeito, é firme o entendimento nesta Corte de Justiça de que a concessão da aposentadoria por invalidez deve considerar, além dos elementos previstos no art. 42 da Lei n. 8.213/91, os aspectos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sócio-econômicos</a:t>
            </a:r>
            <a:r>
              <a:rPr lang="pt-BR" b="0" i="0" dirty="0">
                <a:effectLst/>
                <a:latin typeface="Georgia" panose="02040502050405020303" pitchFamily="18" charset="0"/>
              </a:rPr>
              <a:t>, profissionais e culturais do segurado, ainda que o laudo pericial apenas tenha concluído pela sua incapacidade parcial para o trabalho. Nesse sentido: "PREVIDENCIÁRIO. APOSENTADORIA POR INVALIDEZ. ART. 42 DA LEI 8.213/91. REEXAME DOS REQUISITOS PARA CONCESSÃO DO BENEFÍCIO. ANÁLISE DE MATÉRIA FÁTICO-PROBATÓRIA. IMPOSSIBILIDADE. INCIDÊNCIA DA SÚMULA 7/STJ. DECISÃO MANTIDA PELOS SEUS PRÓPRIOS FUNDAMENTOS. AGRAVO REGIMENTAL DESPROVIDO. I - A aposentadoria por invalidez, regulamentada pelo art. 42, da Lei nº 8.213/91 é concedida ao segurado, uma vez cumprida, quando for o caso, a carência exigida, quando for esse considerado incapaz e insusceptível de reabilitação para o exercício de atividade que lhe garanta a subsistência. II - Tendo as instâncias de origem fundamentado suas razões nos elementos probatórios colacionados aos autos, que, por sua vez, atendem ao comando normativo da matéria, sua revisão, nessa seara recursal, demandaria a análise de matéria fático-probatória. Incidência do óbice elencado na Súmula n.º 07/STJ. III - Esta Corte registra precedentes no sentido de que a concessão da aposentadoria por invalidez deve considerar não apenas os elementos previstos no art. 42 da Lei nº 8.213/91, mas também aspectos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sócio-econômicos</a:t>
            </a:r>
            <a:r>
              <a:rPr lang="pt-BR" b="0" i="0" dirty="0">
                <a:effectLst/>
                <a:latin typeface="Georgia" panose="02040502050405020303" pitchFamily="18" charset="0"/>
              </a:rPr>
              <a:t>, profissionais e culturais do segurado, ainda que o laudo pericial tenha concluído pela incapacidade somente parcial para o trabalho. IV - Agravo regimental desprovido." (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AgRg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Ag 1.425.084/MG, Rel. Min. Gilson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Dipp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, Quinta Turma, julgado em 17.4.2012,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23.4.2012.) "AGRAVO REGIMENTAL. PREVIDENCIÁRIO. APOSENTADORIA POR INVALIDEZ. NÃO VINCULAÇÃO AO LAUDO PERICIAL. OUTROS ELEMENTOS CONSTANTES DOS AUTOS. PRINCÍPIO DO LIVRE CONVENCIMENTO. INCAPACIDADE DEFINITIVA. CUMPRIMENTO DE REQUISITO LEGAL. SÚMULA Nº 7/STJ. 1. A jurisprudência do Superior Tribunal de Justiça é firme no sentido de que o magistrado não está adstrito ao laudo, devendo considerar também aspectos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sócio-econômicos</a:t>
            </a:r>
            <a:r>
              <a:rPr lang="pt-BR" b="0" i="0" dirty="0">
                <a:effectLst/>
                <a:latin typeface="Georgia" panose="02040502050405020303" pitchFamily="18" charset="0"/>
              </a:rPr>
              <a:t>, profissionais e culturais do segurado a fim de aferir-lhe a possibilidade ou não, de retorno ao trabalho, ou de sua inserção no mercado de trabalho, mesmo porque a invalidez laborativa não é meramente o resultado de uma disfunção orgânica, mas uma somatória das condições de saúde e pessoais de cada indivíduo. 2. Havendo a Corte regional concluído pela presença das condições necessárias à concessão do benefício, com base em outros elementos constantes dos autos, suficientes à formação de sua convicção, modificar tal entendimento, importaria em desafiar a orientação fixada pela Súmula nº 7 do Superior Tribunal de Justiça. 3. Agravo regimental a que se nega provimento."(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AgRg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81.329/PR, Rel. Min. Marco Aurélio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Bellizze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, Quinta Turma, julgado em 14.2.2012,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1º.3.2012.)"AGRAVO REGIMENTAL NO AGRAVO DE INSTRUMENTO. A ALEGADA CONTRARIEDADE A DISPOSITIVOS INFRACONSTITUCIONAIS NÃO RESTOU CONFIGURADA. DISSÍDIO NÃO DEMONSTRADO NOS MOLDES REGIMENTAIS. APOSENTADORIA POR INVALIDEZ. 1. O agravante não trouxe argumentos novos capazes de infirmar os fundamentos que alicerçaram a decisão agravada, razão que enseja a negativa de provimento ao agravo regimental. 2. 'Para se chegar à conclusão diversa do Tribunal a quo, faz-se necessário o revolvimento do conjunto fático-probatório dos autos, providência vedada pela Súmula 7/STJ'. (Precedente: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AgRg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Ag 688.221/PR, Relatora Ministra MARIA THEREZA DE ASSIS MOURA, DJ de 27/8/2007.) 3. Com relação à concessão de aposentadoria por invalidez, este Superior Tribunal de Justiça possui entendimento no sentido da desnecessidade da vinculação do magistrado à prova pericial, se existentes outros elementos nos autos aptos à formação do seu convencimento, podendo, inclusive, concluir pela incapacidade permanente do segurado em exercer qualquer atividade laborativa, não obstante a perícia conclua pela incapacidade parcial. (Precedente: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AgRg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Ag 1102739/GO, Rel. Ministro OG FERNANDES, SEXTA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09/11/2009) 4. O alegado dissídio jurisprudencial não restou demonstrado nos moldes legal e regimentalmente exigidos (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arts</a:t>
            </a:r>
            <a:r>
              <a:rPr lang="pt-BR" b="0" i="0" dirty="0">
                <a:effectLst/>
                <a:latin typeface="Georgia" panose="02040502050405020303" pitchFamily="18" charset="0"/>
              </a:rPr>
              <a:t>. 541, parágrafo único, do Código de Processo Civil e 255 e §§ do Regimento). 5. Agravo regimental a que se nega provimento." (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AgRg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Ag 1.420.849/PB, Rel. Desembargador Vasco Della Giustina (convocado do TJ/RS), Sexta Turma, julgado em 17.11.2011,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28.11.2011.) No caso dos autos, conforme consignado no próprio acórdão recorrido, a recorrente é auxiliar de montagem e auxiliar de pesponto para empresas do ramo de calçados, e de acordo com o laudo pericial há nexo causal entre a atividade desenvolvida e a doença desenvolvida. Além do mais, é possível extrair-se dos autos que a recorrente já não é jovem, contando com 45 anos de idade e baixo grau de escolaridade. Desse modo, faz-se necessária a reforma do decisum, em razão de sua dissonância com a jurisprudência desta Corte Superior. Ante o exposto, com fundamento no art. 544, § 4º, inciso II, alínea c, do CPC, conheço do agravo e dou provimento ao recurso especial para restabelecer a sentença. Publique-se. Intimem-se. Brasília (DF), 14 de fevereiro de 2013. MINISTRO HUMBERTO MARTINS Relator</a:t>
            </a:r>
          </a:p>
          <a:p>
            <a:pPr algn="l"/>
            <a:r>
              <a:rPr lang="pt-BR" b="0" i="0" dirty="0">
                <a:effectLst/>
                <a:latin typeface="Georgia" panose="02040502050405020303" pitchFamily="18" charset="0"/>
              </a:rPr>
              <a:t>(STJ -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: 283029 SP 2013/0007488-1, Relator: Ministro HUMBERTO MARTINS, Data de Publicação: DJ 20/02/2013)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93E67-77F7-43B7-A012-7BB3197004D3}" type="slidenum">
              <a:rPr lang="pt-BR" noProof="0" smtClean="0"/>
              <a:t>10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0709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b="0" i="0" dirty="0">
                <a:effectLst/>
                <a:latin typeface="Georgia" panose="02040502050405020303" pitchFamily="18" charset="0"/>
              </a:rPr>
              <a:t>AGRAVO EM RECURSO ESPECIAL Nº 283.029 - SP (2013/0007488-1) RELATOR : MINISTRO HUMBERTO MARTINS AGRAVANTE : IVONE FABRÍCIO ARAÚJO ADVOGADO : EDUARDO FABIAN CANOLA AGRAVADO : INSTITUTO NACIONAL DO SEGURO SOCIAL - INSS ADVOGADO : PROCURADORIA-GERAL FEDERAL - PGF PREVIDENCIÁRIO. APOSENTADORIA POR INVALIDEZ. INCAPACIDADE PARCIAL. TRABALHADOR BRAÇAL. CONSIDERAÇÃO DOS ASPECTOS SÓCIO-ECONÔMICOS, PROFISSIONAIS E CULTURAIS. ENTENDIMENTO DO TRIBUNAL DE ORIGEM EM DISSONÂNCIA COM A JURISPRUDÊNCIA DESTA CORTE. AGRAVO CONHECIDO. RECURSO ESPECIAL PROVIDO. DECISÃO Vistos. Cuida-se de agravo interposto por IVONE FABRÍCIO ARAÚJO a desfavor da decisão que obstou a subida de recurso especial, em demanda na qual se discute aposentadoria por invalidez. Extrai-se dos autos que a agravante interpôs recurso especial, com fundamento no art. 105, III, a e c, da Constituição Federal, contra acórdão do Tribunal de Justiça do Estado de São Paulo que deu parcial provimento à remessa oficial e ao recurso de apelação do agravado, nos termos da seguinte ementa (fl. 200, e-STJ): "1. Presentes o nexo causal e a incapacidade laborativa parcial e permanente, de rigor a outorga do auxílio-acidente, no caso, a partir da juntada do laudo pericial, momento, do início da contagem dos juros. 2. A verba honorária deve estar afinada com a Súmula 111, do Superior Tribunal de Justiça" Os embargos de declaração foram rejeitados (fl. 217/222, e-STJ). No recurso especial, a agravante alega violação do art. 42 da Lei n. 8.213/91. Sustenta, em síntese, que, no caso dos autos, não foram considerados todos os requisitos necessários para se verificar a possibilidade de concessão do benefício, visto que levou-se em conta apenas a perícia médica, sem aquilatar os fatores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sócio-econômicos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e culturais da segurada. Aponta divergência jurisprudencial. Sem contrarrazões ao recurso especial (fl. 241, e-STJ). Sobreveio o juízo de admissibilidade negativo na instância de origem (fls. 242/243, e-STJ), o que ensejou a interposição do presente agravo. Não apresentada contraminuta do agravo (fl. 260, e-STJ). É, no essencial, o relatório. Atendidos os pressupostos de admissibilidade do agravo, passo ao exame do recurso especial. Assiste razão à agravante. Com efeito, é firme o entendimento nesta Corte de Justiça de que a concessão da aposentadoria por invalidez deve considerar, além dos elementos previstos no art. 42 da Lei n. 8.213/91, os aspectos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sócio-econômicos</a:t>
            </a:r>
            <a:r>
              <a:rPr lang="pt-BR" b="0" i="0" dirty="0">
                <a:effectLst/>
                <a:latin typeface="Georgia" panose="02040502050405020303" pitchFamily="18" charset="0"/>
              </a:rPr>
              <a:t>, profissionais e culturais do segurado, ainda que o laudo pericial apenas tenha concluído pela sua incapacidade parcial para o trabalho. Nesse sentido: "PREVIDENCIÁRIO. APOSENTADORIA POR INVALIDEZ. ART. 42 DA LEI 8.213/91. REEXAME DOS REQUISITOS PARA CONCESSÃO DO BENEFÍCIO. ANÁLISE DE MATÉRIA FÁTICO-PROBATÓRIA. IMPOSSIBILIDADE. INCIDÊNCIA DA SÚMULA 7/STJ. DECISÃO MANTIDA PELOS SEUS PRÓPRIOS FUNDAMENTOS. AGRAVO REGIMENTAL DESPROVIDO. I - A aposentadoria por invalidez, regulamentada pelo art. 42, da Lei nº 8.213/91 é concedida ao segurado, uma vez cumprida, quando for o caso, a carência exigida, quando for esse considerado incapaz e insusceptível de reabilitação para o exercício de atividade que lhe garanta a subsistência. II - Tendo as instâncias de origem fundamentado suas razões nos elementos probatórios colacionados aos autos, que, por sua vez, atendem ao comando normativo da matéria, sua revisão, nessa seara recursal, demandaria a análise de matéria fático-probatória. Incidência do óbice elencado na Súmula n.º 07/STJ. III - Esta Corte registra precedentes no sentido de que a concessão da aposentadoria por invalidez deve considerar não apenas os elementos previstos no art. 42 da Lei nº 8.213/91, mas também aspectos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sócio-econômicos</a:t>
            </a:r>
            <a:r>
              <a:rPr lang="pt-BR" b="0" i="0" dirty="0">
                <a:effectLst/>
                <a:latin typeface="Georgia" panose="02040502050405020303" pitchFamily="18" charset="0"/>
              </a:rPr>
              <a:t>, profissionais e culturais do segurado, ainda que o laudo pericial tenha concluído pela incapacidade somente parcial para o trabalho. IV - Agravo regimental desprovido." (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AgRg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Ag 1.425.084/MG, Rel. Min. Gilson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Dipp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, Quinta Turma, julgado em 17.4.2012,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23.4.2012.) "AGRAVO REGIMENTAL. PREVIDENCIÁRIO. APOSENTADORIA POR INVALIDEZ. NÃO VINCULAÇÃO AO LAUDO PERICIAL. OUTROS ELEMENTOS CONSTANTES DOS AUTOS. PRINCÍPIO DO LIVRE CONVENCIMENTO. INCAPACIDADE DEFINITIVA. CUMPRIMENTO DE REQUISITO LEGAL. SÚMULA Nº 7/STJ. 1. A jurisprudência do Superior Tribunal de Justiça é firme no sentido de que o magistrado não está adstrito ao laudo, devendo considerar também aspectos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sócio-econômicos</a:t>
            </a:r>
            <a:r>
              <a:rPr lang="pt-BR" b="0" i="0" dirty="0">
                <a:effectLst/>
                <a:latin typeface="Georgia" panose="02040502050405020303" pitchFamily="18" charset="0"/>
              </a:rPr>
              <a:t>, profissionais e culturais do segurado a fim de aferir-lhe a possibilidade ou não, de retorno ao trabalho, ou de sua inserção no mercado de trabalho, mesmo porque a invalidez laborativa não é meramente o resultado de uma disfunção orgânica, mas uma somatória das condições de saúde e pessoais de cada indivíduo. 2. Havendo a Corte regional concluído pela presença das condições necessárias à concessão do benefício, com base em outros elementos constantes dos autos, suficientes à formação de sua convicção, modificar tal entendimento, importaria em desafiar a orientação fixada pela Súmula nº 7 do Superior Tribunal de Justiça. 3. Agravo regimental a que se nega provimento."(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AgRg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81.329/PR, Rel. Min. Marco Aurélio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Bellizze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, Quinta Turma, julgado em 14.2.2012,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1º.3.2012.)"AGRAVO REGIMENTAL NO AGRAVO DE INSTRUMENTO. A ALEGADA CONTRARIEDADE A DISPOSITIVOS INFRACONSTITUCIONAIS NÃO RESTOU CONFIGURADA. DISSÍDIO NÃO DEMONSTRADO NOS MOLDES REGIMENTAIS. APOSENTADORIA POR INVALIDEZ. 1. O agravante não trouxe argumentos novos capazes de infirmar os fundamentos que alicerçaram a decisão agravada, razão que enseja a negativa de provimento ao agravo regimental. 2. 'Para se chegar à conclusão diversa do Tribunal a quo, faz-se necessário o revolvimento do conjunto fático-probatório dos autos, providência vedada pela Súmula 7/STJ'. (Precedente: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AgRg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Ag 688.221/PR, Relatora Ministra MARIA THEREZA DE ASSIS MOURA, DJ de 27/8/2007.) 3. Com relação à concessão de aposentadoria por invalidez, este Superior Tribunal de Justiça possui entendimento no sentido da desnecessidade da vinculação do magistrado à prova pericial, se existentes outros elementos nos autos aptos à formação do seu convencimento, podendo, inclusive, concluir pela incapacidade permanente do segurado em exercer qualquer atividade laborativa, não obstante a perícia conclua pela incapacidade parcial. (Precedente: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AgRg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Ag 1102739/GO, Rel. Ministro OG FERNANDES, SEXTA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09/11/2009) 4. O alegado dissídio jurisprudencial não restou demonstrado nos moldes legal e regimentalmente exigidos (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arts</a:t>
            </a:r>
            <a:r>
              <a:rPr lang="pt-BR" b="0" i="0" dirty="0">
                <a:effectLst/>
                <a:latin typeface="Georgia" panose="02040502050405020303" pitchFamily="18" charset="0"/>
              </a:rPr>
              <a:t>. 541, parágrafo único, do Código de Processo Civil e 255 e §§ do Regimento). 5. Agravo regimental a que se nega provimento." (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AgRg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Ag 1.420.849/PB, Rel. Desembargador Vasco Della Giustina (convocado do TJ/RS), Sexta Turma, julgado em 17.11.2011,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28.11.2011.) No caso dos autos, conforme consignado no próprio acórdão recorrido, a recorrente é auxiliar de montagem e auxiliar de pesponto para empresas do ramo de calçados, e de acordo com o laudo pericial há nexo causal entre a atividade desenvolvida e a doença desenvolvida. Além do mais, é possível extrair-se dos autos que a recorrente já não é jovem, contando com 45 anos de idade e baixo grau de escolaridade. Desse modo, faz-se necessária a reforma do decisum, em razão de sua dissonância com a jurisprudência desta Corte Superior. Ante o exposto, com fundamento no art. 544, § 4º, inciso II, alínea c, do CPC, conheço do agravo e dou provimento ao recurso especial para restabelecer a sentença. Publique-se. Intimem-se. Brasília (DF), 14 de fevereiro de 2013. MINISTRO HUMBERTO MARTINS Relator</a:t>
            </a:r>
          </a:p>
          <a:p>
            <a:pPr algn="l"/>
            <a:r>
              <a:rPr lang="pt-BR" b="0" i="0" dirty="0">
                <a:effectLst/>
                <a:latin typeface="Georgia" panose="02040502050405020303" pitchFamily="18" charset="0"/>
              </a:rPr>
              <a:t>(STJ -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: 283029 SP 2013/0007488-1, Relator: Ministro HUMBERTO MARTINS, Data de Publicação: DJ 20/02/2013)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93E67-77F7-43B7-A012-7BB3197004D3}" type="slidenum">
              <a:rPr lang="pt-BR" noProof="0" smtClean="0"/>
              <a:t>11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92989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479. O juiz apreciará a prova pericial de acordo com o disposto no </a:t>
            </a:r>
            <a:r>
              <a:rPr lang="pt-BR" b="0" i="0" dirty="0">
                <a:effectLst/>
                <a:latin typeface="Arial" panose="020B0604020202020204" pitchFamily="34" charset="0"/>
                <a:hlinkClick r:id="rId3"/>
              </a:rPr>
              <a:t>art. 371 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indicando na sentença os motivos que o levaram a considerar ou a deixar de considerar as conclusões do laudo, levando em conta o método utilizado pelo perito.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93E67-77F7-43B7-A012-7BB3197004D3}" type="slidenum">
              <a:rPr lang="pt-BR" noProof="0" smtClean="0"/>
              <a:t>30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0663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b="0" i="0" dirty="0">
                <a:effectLst/>
                <a:latin typeface="Georgia" panose="02040502050405020303" pitchFamily="18" charset="0"/>
              </a:rPr>
              <a:t>PREVIDENCIÁRIO. CONCESSÃO DE APOSENTADORIA POR INVALIDEZ. RETARDO MENTAL. CONDIÇÃO QUE NÃO IMPEDIU O EXERCÍCIO DE ATIVIDADE LABORATIVA. AUSÊNCIA DE PROVA DE AGRAVAMENTO DA DOENÇA. CUSTAS PROCESSUAIS. HONORÁRIOS ADVOCATÍCIOS. HONORÁRIOS PERICIAIS. 1. Se a autora, apesar de apresentar retardo mental, sempre trabalhou na condição de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bóia-fria</a:t>
            </a:r>
            <a:r>
              <a:rPr lang="pt-BR" b="0" i="0" dirty="0">
                <a:effectLst/>
                <a:latin typeface="Georgia" panose="02040502050405020303" pitchFamily="18" charset="0"/>
              </a:rPr>
              <a:t>, a inexistência de agravamento da doença que tenha vindo a gerar incapacidade superveniente ao início das atividades laborativas impede a concessão de benefício por incapacidade. 2. Havendo reforma da sentença concessória, a parte autora deve arcar com os honorários advocatícios do procurador do INSS, os quais restam fixados em R$ 510,00, suspensa a exigibilidade em razão da concessão da Gratuidade Judiciária. 3. As custas processuais e os honorários periciais, pagos pela Justiça Federal, devem ser igualmente arcados pela parte autora, suspensa a exigibilidade em razão da concessão da Gratuidade Judiciária.</a:t>
            </a:r>
          </a:p>
          <a:p>
            <a:pPr algn="l"/>
            <a:r>
              <a:rPr lang="pt-BR" b="0" i="0" dirty="0">
                <a:effectLst/>
                <a:latin typeface="Georgia" panose="02040502050405020303" pitchFamily="18" charset="0"/>
              </a:rPr>
              <a:t>(TRF-4 - AC: 3055 PR 2009.70.99.003055-0, Relator: LUÍS ALBERTO D'AZEVEDO AURVALLE, Data de Julgamento: 23/02/2010, TURMA SUPLEMENTAR, Data de Publicação: D.E. 08/03/2010).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93E67-77F7-43B7-A012-7BB3197004D3}" type="slidenum">
              <a:rPr lang="pt-BR" noProof="0" smtClean="0"/>
              <a:t>33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08404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b="0" i="0" dirty="0">
                <a:effectLst/>
                <a:latin typeface="Georgia" panose="02040502050405020303" pitchFamily="18" charset="0"/>
              </a:rPr>
              <a:t>AGRAVO EM RECURSO ESPECIAL Nº 2.041.590 - SP (2021/0395427-9) DECISÃO Cuida-se de agravo apresentado por DANIEL FERREIRA DA CRUZ contra a decisão que não admitiu seu recurso especial, fundamentado no artigo 105, inciso III, alínea a e alínea c da CF/88, que visa reformar acórdão proferido pelo TRIBUNAL REGIONAL FEDERAL DA 3ª REGIÃO, assim resumido: PREVIDENCIÁRIO. AGRAVO LEGAL. ART. 557 DO CPC. APOSENTADORIA POR INVALIDEZ OU AUXÍLIO-DOENÇA. ARTIGOS 42 A 47 E 59 A 62 DA LEI 8.213, DE 24.07.1991. ALTERAÇÃO DA DIB. CORREÇÃO MONETÁRIA. AGRAVOS DESPROVIDOS (fl. 290). A parte recorrente, pelas alínea a e alínea c do permissivo constitucional, alega violação e divergência de interpretação do art. 43, § 1º, a e b, da Lei n. 8.213/91, no que concerne à fixação do termo inicial da aposentadoria por invalidez a partir do primeiro pleito formulado na via administrativa, trazendo os seguintes argumentos: Diante de todo o exposto e do que consta nos autos, resta manifesto nos autos que o Autor faz jus ao recebimento de sua Aposentadoria por Invalidez, e o termo inicial deve ser fixado desde a cessação do auxílio-doença - NB 126.397.916 - 2 em 29/02/2004, eis que desde então já possuía direito ao benefício postulado, com a DII devidamente fixada no r. laudo pericial encartado nos autos, e foi naquela data que a Autarquia Ré tomou conhecimento do caso, estando constituído em mora a partir de então, conforme interpretação literal do artigo 49 e seus incisos, da lei nº 8.213/91 e sob pena de enriquecimento ilícito da Autarquia Apelada. [...] Essas são, em síntese, as razões pelas quais o v. acórdão deverá ser reformado com base na alínea a, do inciso III, do artigo 105, da Constituição Federal, por 41, contrariar o disposto no artigo 43, § 1º, b, da Lei Federal n. 8.213/91, que impõem a fixação do termo inicial do benefício por incapacidade desde a data do primeiro pleito formulado na via administrativa - NB 31/126.397.916-2, concedido no período de 10/01/2003 à 29/02/2004. (fls. 298/299). É, no essencial, o relatório. Decido. Na espécie, incide o óbice da Súmula n. 283/STF, uma vez que a parte deixou de atacar fundamento autônomo e suficiente para manter o julgado, conforme se verifica, litteris: Com relação às alegações da parte autora, reitero os argumentos expendidos por ocasião da prolação da Decisão Monocrática alvo do presente Agravo: "(...) [...] O termo inicial do benefício há de coincidir com a citação, em 07.12.2010 (fl. 72), data em que o réu foi formalmente constituído em mora, consoante o art. 219 do CPC. Reporto-me à jurisprudência do C. Superior Tribunal de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Justiça:"DIREITO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PREVIDENCIÁRIO. AGRAVO REGIMENTAL NO RECURSO ESPECIAL. AUXÍLIO-ACIDENTE. REQUISITOS ATENDIDOS. POSSIBILIDADE DE REVERSÃO. IRRELEVÂNCIA. TERMO INICIAL AGRAVO IMPROVIDO. 1. O acórdão impugnado reconheceu a existência do nexo causal entre a moléstia e a incapacidade laborativa informada pelo laudo pericial. 2. É pacífica a jurisprudência da Terceira Seção deste Superior Tribunal, no âmbito da Quinta e da Sexta Turma, de que não se pode condicionar a percepção do auxílio-acidente à plausibilidade de reversão da incapacidade laborativa do segurado, estabelecendo limites não-previstos na legislação previdenciária. 3. É cediço que a citação tem o efeito material de constituir o réu em mora. Assim, o laudo pericial norteia somente o livre convencimento do juiz quanto aos fatos alegados pelas partes, não sendo parâmetro para fixação de termo inicial de aquisição de direitos. 4. O termo inicial para a concessão dos benefícios de aposentadoria por invalidez, auxílio-acidente e auxílio-doença é a data da citação da autarquia previdenciária, nos termos do art. 219 do CPC. 5. Agravo regimental improvido."(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AgRg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nº 871595/SP - 5a Turma - Rel. MM. Arnaldo Esteves Lima - j. 06.11.2008 - DJ 24.11.2008) (grifei) Destaco que os valores eventualmente pagos à parte autora, após a data acima, na esfera administrativa, deverão ser compensados por ocasião da execução do julgado. Ressalto que a vingar a tese, costumeiramente trazida pela parte ré em sede de Contestação, do termo inicial coincidir com a realização do laudo pericial ou sua juntada aos autos, haveria verdadeiro locupletamento da autarquia previdenciária que, ao opor resistência à demanda, postergaria o pagamento de benefício devido por fato anterior à própria citação. Observo, ainda com respeito ao termo inicial do benefício, que este não poderia ser fixado desde a cessação do auxílio-doença, na esfera administrativa, em 29.02.2004 (CNIS - fl. 87), ou desde o requerimento administrativo, em 10.01.2003, como pleiteia a parte autora em sua inicial, visto que não há prova cabal de que sua incapacidade laborativa, de forma total e permanente, advém desde esses eventos, ainda que o jurisperito tenha afirmado que os sintomas de suas enfermidades se iniciaram em janeiro de 2003. Além disso, ainda que houvesse prova incontestável nesse sentido, noto que o autor tardou quase 08 (oito' anos para pleitear o benefício na esfera judicial, desde o requerimento administrativo, o que somente ocorreu em 12.11.2010, com o ingresso da presente demanda. Assim, sua total inércia não condiz com uma eventual incapacidade laborativa total e permanente, ou mesmo temporária, desde 2003 ou 2004, sendo que sua inércia não poderá lhe favorecer, em detrimento do patrimônio público. (...)" Verifica-se que os argumentos trazidos pelo (a) Agravante não se prestam à reforma da Decisão (fls. 286/287). Nesse sentido: "A subsistência de fundamento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inatacado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apto a manter a conclusão do aresto impugnado impõe o não-conhecimento da pretensão recursal, a teor do entendimento disposto na Súmula n. 283/STF: 'É inadmissível o recurso extraordinário quando a decisão recorrida assenta em mais de um fundamento suficiente e o recurso não abrange todos eles'". (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nos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EDcl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n. 1.317.285/MG, relator Ministro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Luis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Felipe Salomão, Quarta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de19/12/2018.) Confiram-se ainda os seguintes precedentes: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1.572.038/RS, relator Ministro Moura Ribeiro, Terceira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13/8/2020;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1.157.074/SP, relator Ministro Raul Araújo, Quarta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5/8/2020;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1.389.204/MG, relator Ministro Og Fernandes, Segunda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3/8/2020;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1.842.047/RS, relator Ministro Gurgel de Faria, Primeira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26/6/2020; e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AgRg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nos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EAREsp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447.251/SP, relator Ministro João Otávio de Noronha, Corte Especial,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20/5/2016. Ademais, incide o óbice da Súmula n. 7 do STJ ("A pretensão de simples reexame de prova não enseja recurso especial"), uma vez que o acolhimento da pretensão recursal demandaria o reexame do acervo fático-probatório juntado aos autos. Nesse sentido: "O recurso especial não será cabível quando a análise da pretensão recursal exigir o reexame do quadro fático-probatório, sendo vedada a modificação das premissas fáticas firmadas nas instâncias ordinárias na via eleita (Súmula n. 7/STJ)". (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AgRg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n. 1.773.075/SP, relator Ministro Felix Fischer, Quinta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7/3/2019.) Confiram-se ainda os seguintes precedentes: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n. 1.679.153/SP, relator Ministro Marco Aurélio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Bellizze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, Terceira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1/9/2020;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n. 1.846.908/RJ, relator Ministro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Antonio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Carlos Ferreira, Quarta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31/8/2020;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n. 1.581.363/RN, relator Ministro Herman Benjamin, Segunda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21/8/2020; e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nos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EDcl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n. 1.848.786/SP, relator Ministro Benedito Gonçalves, Primeira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3/8/2020;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n. 1.311.173/MS, relator Ministro Gurgel de Faria, Primeira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16/10/2020. Além disso, não foi comprovado o dissídio jurisprudencial, uma vez que a parte recorrente não realizou o indispensável cotejo analítico, que exige, além da transcrição de trechos dos julgados confrontados, a demonstração das circunstâncias identificadoras da divergência, com a indicação da existência de similitude fática e identidade jurídica entre o acórdão recorrido e os paradigmas indicados, não bastando, portanto, a mera transcrição de ementas ou votos. Com efeito, o Superior Tribunal de Justiça já decidiu: "Esta Corte já pacificou o entendimento de que a simples transcrição de ementas e de trechos de julgados não é suficiente para caracterizar o cotejo analítico, uma vez que requer a demonstração das circunstâncias identificadoras da divergência entre o caso confrontado e o aresto paradigma, mesmo no caso de dissídio notório". (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n. 1.242.167/MA, relator Ministro Mauro Campbell Marques, Segunda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05/04/2019.) Ainda nesse sentido: "A divergência jurisprudencial deve ser comprovada, cabendo a quem recorre demonstrar as circunstâncias que identificam ou assemelham os casos confrontados, com indicação da similitude fática e jurídica entre eles. Indispensável a transcrição de trechos do relatório e do voto dos acórdãos recorrido e paradigma, realizando-se o cotejo analítico entre ambos, com o intuito de bem caracterizar a interpretação legal divergente. O desrespeito a esses requisitos legais e regimentais impede o conhecimento do Recurso Especial, com base na alínea c do inciso III do art. 105 da Constituição Federal". (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n. 1.903.321/PR, relator Ministro Herman Benjamin, Segunda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16/03/2021.) Confiram-se também os seguintes precedentes: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nos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EDcl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n. 1.849.315/SP, relator Ministro Marcos Aurélio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Bellizze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, Terceira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1º/8/2020;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nos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EDcl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nos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EDcl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n. 1.617.771/RS, relator Ministro Benedito Gonçalves, Primeira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13/8/2020;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AgRg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n. 1.422.348/RS, relator Ministro Ribeiro Dantas, Quinta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13/8/2020;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n. 1.456.746/SP, relator Ministro Francisco Falcão, Segunda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3/6/2020;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n. 1.568.037/SP, relator Ministro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Luis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Felipe Salomão, Quarta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12/05/2020;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n. 1.886.363/RJ, relator Ministro Benedito Gonçalves, Primeira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28/04/2021;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AgRg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n. 1.857.069/PR, relatora Ministra Laurita Vaz, Sexta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05/05/2021. Ainda, verifica-se que a pretensão da parte agravante é de ver reconhecida a existência de dissídio jurisprudencial, que tem por objeto a mesma questão aventada sob os auspícios da alínea a, que, por sua vez, foi obstaculizada pelo enunciado da Súmula n. 7/STJ. Quando isso acontece, impõe-se o reconhecimento da inexistência de similitude fática entre os arestos confrontados, requisito indispensável ao conhecimento do recurso especial pela alínea c. Nesse sentido: "A jurisprudência desta Corte firmou-se no sentido de que a incidência da Súmula 7/STJ também impede o conhecimento do recurso especial pela alínea c do permissivo constitucional, uma vez que falta identidade fática entre os paradigmas apresentados e o acórdão recorrido". (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1.402.598/RS, relator Ministro Raul Araújo, Quarta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22/5/2019.) Confiram-se ainda os seguintes julgados: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1.521.181/MT, relator Ministro Paulo de Tarso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Sanseverino</a:t>
            </a:r>
            <a:r>
              <a:rPr lang="pt-BR" b="0" i="0" dirty="0">
                <a:effectLst/>
                <a:latin typeface="Georgia" panose="02040502050405020303" pitchFamily="18" charset="0"/>
              </a:rPr>
              <a:t>, Terceira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19/12/2019;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1.731.585/SC, relatora Ministra Regina Helena Costa, Primeira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26/9/2018; e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AgInt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no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1.149.255/SP, relator Ministro Francisco Falcão, Segunda Turma,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DJe</a:t>
            </a:r>
            <a:r>
              <a:rPr lang="pt-BR" b="0" i="0" dirty="0">
                <a:effectLst/>
                <a:latin typeface="Georgia" panose="02040502050405020303" pitchFamily="18" charset="0"/>
              </a:rPr>
              <a:t> de 13/4/2018. Ante o exposto, com base no art. 21-E, V, do Regimento Interno do Superior Tribunal de Justiça, conheço do agravo para não conhecer do recurso especial. Publique-se. Intimem-se. Brasília, 05 de maio de 2022. MINISTRO HUMBERTO MARTINS Presidente</a:t>
            </a:r>
          </a:p>
          <a:p>
            <a:pPr algn="l"/>
            <a:r>
              <a:rPr lang="pt-BR" b="0" i="0" dirty="0">
                <a:effectLst/>
                <a:latin typeface="Georgia" panose="02040502050405020303" pitchFamily="18" charset="0"/>
              </a:rPr>
              <a:t>(STJ - </a:t>
            </a:r>
            <a:r>
              <a:rPr lang="pt-BR" b="0" i="0" dirty="0" err="1">
                <a:effectLst/>
                <a:latin typeface="Georgia" panose="02040502050405020303" pitchFamily="18" charset="0"/>
              </a:rPr>
              <a:t>AREsp</a:t>
            </a:r>
            <a:r>
              <a:rPr lang="pt-BR" b="0" i="0" dirty="0">
                <a:effectLst/>
                <a:latin typeface="Georgia" panose="02040502050405020303" pitchFamily="18" charset="0"/>
              </a:rPr>
              <a:t>: 2041590 SP 2021/0395427-9, Relator: Ministro HUMBERTO MARTINS, Data de Publicação: DJ 09/05/2022)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93E67-77F7-43B7-A012-7BB3197004D3}" type="slidenum">
              <a:rPr lang="pt-BR" noProof="0" smtClean="0"/>
              <a:t>34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1016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"Art. 129-A. Os litígios e as medidas cautelares relativos aos benefícios por incapacidade de que trata esta Lei, inclusive os relativos a acidentes do trabalho, observarão o seguinte:</a:t>
            </a:r>
          </a:p>
          <a:p>
            <a:pPr algn="just"/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I - quando o fundamento da ação for a discussão de ato praticado pela perícia médica federal, a petição inicial deverá conter, em complemento aos requisitos previstos no</a:t>
            </a:r>
            <a:r>
              <a:rPr lang="pt-BR" b="0" i="0" u="none" strike="noStrike" dirty="0">
                <a:solidFill>
                  <a:srgbClr val="007BFF"/>
                </a:solidFill>
                <a:effectLst/>
                <a:latin typeface="rawline"/>
                <a:hlinkClick r:id="rId3"/>
              </a:rPr>
              <a:t> art. 319 da Lei nº 13.105, de 16 de março de 2015</a:t>
            </a:r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 (Código de Processo Civil):</a:t>
            </a:r>
          </a:p>
          <a:p>
            <a:pPr algn="just"/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a) descrição clara da doença e das limitações que ela impõe;</a:t>
            </a:r>
          </a:p>
          <a:p>
            <a:pPr algn="just"/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b) indicação da atividade para a qual o autor alega estar incapacitado;</a:t>
            </a:r>
          </a:p>
          <a:p>
            <a:pPr algn="just"/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c) possíveis inconsistências da avaliação médico-pericial discutida; e</a:t>
            </a:r>
          </a:p>
          <a:p>
            <a:pPr algn="just"/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d) declaração quanto à existência de ação judicial anterior com o objeto de que trata este artigo, esclarecendo os motivos pelos quais se entende não haver litispendência ou coisa julgada, quando for o caso;</a:t>
            </a:r>
          </a:p>
          <a:p>
            <a:pPr algn="just"/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II - para atendimento do disposto no</a:t>
            </a:r>
            <a:r>
              <a:rPr lang="pt-BR" b="0" i="0" u="none" strike="noStrike" dirty="0">
                <a:solidFill>
                  <a:srgbClr val="007BFF"/>
                </a:solidFill>
                <a:effectLst/>
                <a:latin typeface="rawline"/>
                <a:hlinkClick r:id="rId3"/>
              </a:rPr>
              <a:t> art. 320 da Lei nº 13.105, de 16 de março de 2015</a:t>
            </a:r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 (Código de Processo Civil), a petição inicial, qualquer que seja o rito ou procedimento adotado, deverá ser instruída pelo autor com os seguintes documentos:</a:t>
            </a:r>
          </a:p>
          <a:p>
            <a:pPr algn="just"/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a) comprovante de indeferimento do benefício ou de sua não prorrogação, quando for o caso, pela administração pública;</a:t>
            </a:r>
          </a:p>
          <a:p>
            <a:pPr algn="just"/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b) comprovante da ocorrência do acidente de qualquer natureza ou do acidente do trabalho, sempre que houver um acidente apontado como causa da incapacidade;</a:t>
            </a:r>
          </a:p>
          <a:p>
            <a:pPr algn="just"/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c) documentação médica de que dispuser relativa à doença alegada como a causa da incapacidade discutida na via administrativa.</a:t>
            </a:r>
          </a:p>
          <a:p>
            <a:pPr algn="just"/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§ 1º Determinada pelo juízo a realização de exame médico-pericial por perito do juízo, este deverá, no caso de divergência com as conclusões do laudo administrativo, indicar em seu laudo de forma fundamentada as razões técnicas e científicas que amparam o dissenso, especialmente no que se refere à comprovação da incapacidade, sua data de início e a sua correlação com a atividade laboral do periciando.</a:t>
            </a:r>
          </a:p>
          <a:p>
            <a:pPr algn="just"/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§ 2º Quando a conclusão do exame médico pericial realizado por perito designado pelo juízo mantiver o resultado da decisão proferida pela perícia realizada na via administrativa, poderá o juízo, após a oitiva da parte autora, julgar improcedente o pedido.</a:t>
            </a:r>
          </a:p>
          <a:p>
            <a:pPr algn="just"/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§ 3º Se a controvérsia versar sobre outros pontos além do que exige exame médico-pericial, observado o disposto no § 1º deste artigo, o juízo dará seguimento ao processo, com a citação do réu."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93E67-77F7-43B7-A012-7BB3197004D3}" type="slidenum">
              <a:rPr lang="pt-BR" noProof="0" smtClean="0"/>
              <a:t>45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7413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856E124D-C361-4379-AC42-5377F2CFC7E4}" type="datetime1">
              <a:rPr lang="pt-BR" noProof="0" smtClean="0"/>
              <a:t>15/08/2022</a:t>
            </a:fld>
            <a:endParaRPr lang="pt-BR" noProof="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11D807-29E3-49A7-9BB6-47D1EBF10F5F}" type="datetime1">
              <a:rPr lang="pt-BR" noProof="0" smtClean="0"/>
              <a:t>15/08/2022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09C025-892F-4005-808C-55A063AF541D}" type="datetime1">
              <a:rPr lang="pt-BR" noProof="0" smtClean="0"/>
              <a:t>15/08/2022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pt-BR" noProof="0" dirty="0"/>
              <a:t>Perícias Previdenciárias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>
            <a:noAutofit/>
          </a:bodyPr>
          <a:lstStyle>
            <a:lvl1pPr>
              <a:defRPr sz="4000"/>
            </a:lvl1pPr>
          </a:lstStyle>
          <a:p>
            <a:pPr lvl="0" rtl="0"/>
            <a:r>
              <a:rPr lang="pt-BR" noProof="0" dirty="0"/>
              <a:t>Linha</a:t>
            </a:r>
          </a:p>
          <a:p>
            <a:pPr lvl="0" rtl="0"/>
            <a:r>
              <a:rPr lang="pt-BR" noProof="0" dirty="0"/>
              <a:t>Linha</a:t>
            </a:r>
          </a:p>
          <a:p>
            <a:pPr lvl="0" rtl="0"/>
            <a:r>
              <a:rPr lang="pt-BR" noProof="0" dirty="0"/>
              <a:t>Linha</a:t>
            </a:r>
          </a:p>
          <a:p>
            <a:pPr lvl="0" rtl="0"/>
            <a:r>
              <a:rPr lang="pt-BR" noProof="0" dirty="0"/>
              <a:t>Linha</a:t>
            </a:r>
          </a:p>
          <a:p>
            <a:pPr lvl="0" rtl="0"/>
            <a:r>
              <a:rPr lang="pt-BR" noProof="0" dirty="0"/>
              <a:t>Linha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F167B7-58CF-46EA-B7A7-A11B70C09469}" type="datetime1">
              <a:rPr lang="pt-BR" noProof="0" smtClean="0"/>
              <a:t>15/08/2022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9FE986D8-DC49-4ECF-AD37-C03416996AE0}" type="datetime1">
              <a:rPr lang="pt-BR" noProof="0" smtClean="0"/>
              <a:t>15/08/2022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54EBC0-A1A1-48D6-8617-6021C1F9EBF3}" type="datetime1">
              <a:rPr lang="pt-BR" noProof="0" smtClean="0"/>
              <a:t>15/08/2022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551E80-80CF-4FBD-9F35-2CC935DA3155}" type="datetime1">
              <a:rPr lang="pt-BR" noProof="0" smtClean="0"/>
              <a:t>15/08/2022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9A5C4B-374D-409C-843C-B36ECC0159BE}" type="datetime1">
              <a:rPr lang="pt-BR" noProof="0" smtClean="0"/>
              <a:t>15/08/2022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0D94F1-992C-4BBF-A5CF-F8F4085418E0}" type="datetime1">
              <a:rPr lang="pt-BR" noProof="0" smtClean="0"/>
              <a:t>15/08/2022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29D00057-07BD-4117-A3C3-18831FA1E210}" type="datetime1">
              <a:rPr lang="pt-BR" noProof="0" smtClean="0"/>
              <a:t>15/08/2022</a:t>
            </a:fld>
            <a:endParaRPr lang="pt-BR" noProof="0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pt-BR" noProof="0" dirty="0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DE8F5B8F-9F36-4560-966A-7EBCD28B775E}" type="datetime1">
              <a:rPr lang="pt-BR" noProof="0" smtClean="0"/>
              <a:t>15/08/2022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2CCAC87-1EFD-4204-A542-7B822B73560F}" type="datetime1">
              <a:rPr lang="pt-BR" noProof="0" smtClean="0"/>
              <a:t>15/08/2022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9-2022/2022/Lei/L14331.htm#art3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9-2022/2022/Lei/L14331.htm#art3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89" name="Retângulo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 fontScale="90000"/>
          </a:bodyPr>
          <a:lstStyle/>
          <a:p>
            <a:r>
              <a:rPr lang="pt-BR" sz="4400">
                <a:solidFill>
                  <a:schemeClr val="tx1"/>
                </a:solidFill>
              </a:rPr>
              <a:t>Perícias </a:t>
            </a:r>
            <a:r>
              <a:rPr lang="pt-BR" sz="4400" smtClean="0">
                <a:solidFill>
                  <a:schemeClr val="tx1"/>
                </a:solidFill>
              </a:rPr>
              <a:t>Previdenciárias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 fontScale="77500" lnSpcReduction="20000"/>
          </a:bodyPr>
          <a:lstStyle/>
          <a:p>
            <a:pPr rtl="0">
              <a:spcAft>
                <a:spcPts val="600"/>
              </a:spcAft>
            </a:pPr>
            <a:endParaRPr lang="pt-BR" dirty="0">
              <a:solidFill>
                <a:schemeClr val="tx1"/>
              </a:solidFill>
            </a:endParaRPr>
          </a:p>
          <a:p>
            <a:pPr rtl="0"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</a:rPr>
              <a:t>Vanessa Vieira de Mello</a:t>
            </a: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C1A66-7F8D-0A00-2C80-8CA4676A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STJ – linha idêntica à da TNU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4C22A7-65C2-36C8-2BEE-075D41108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 efeito, é firme o entendimento nesta Corte de Justiça de que a concessão da aposentadoria por invalidez deve considerar, além dos elementos previstos no art. 42 da Lei n. 8.213/91, </a:t>
            </a:r>
          </a:p>
        </p:txBody>
      </p:sp>
    </p:spTree>
    <p:extLst>
      <p:ext uri="{BB962C8B-B14F-4D97-AF65-F5344CB8AC3E}">
        <p14:creationId xmlns:p14="http://schemas.microsoft.com/office/powerpoint/2010/main" val="181414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C1A66-7F8D-0A00-2C80-8CA4676A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STJ – linha idêntica à da TNU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4C22A7-65C2-36C8-2BEE-075D41108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os aspectos </a:t>
            </a:r>
            <a:r>
              <a:rPr lang="pt-BR" dirty="0" err="1">
                <a:solidFill>
                  <a:srgbClr val="FF0000"/>
                </a:solidFill>
              </a:rPr>
              <a:t>sócio-econômicos</a:t>
            </a:r>
            <a:r>
              <a:rPr lang="pt-BR" dirty="0">
                <a:solidFill>
                  <a:srgbClr val="FF0000"/>
                </a:solidFill>
              </a:rPr>
              <a:t>, profissionais e culturais do segurado</a:t>
            </a:r>
            <a:r>
              <a:rPr lang="pt-BR" dirty="0"/>
              <a:t>, ainda que o laudo pericial apenas tenha concluído pela sua incapacidade parcial para o trabalho. </a:t>
            </a:r>
          </a:p>
        </p:txBody>
      </p:sp>
    </p:spTree>
    <p:extLst>
      <p:ext uri="{BB962C8B-B14F-4D97-AF65-F5344CB8AC3E}">
        <p14:creationId xmlns:p14="http://schemas.microsoft.com/office/powerpoint/2010/main" val="395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B4A0E-C070-0658-E686-4E57FFD2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Incapacidade Social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4E9F09-AD78-88B9-65DF-0556F7E5C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Súmula 78 da TNU: </a:t>
            </a:r>
          </a:p>
          <a:p>
            <a:r>
              <a:rPr lang="pt-BR" dirty="0"/>
              <a:t>“Comprovado que o requerente de benefício é portador do vírus HIV, cabe ao julgador verificar as condições pessoais, sociais, econômicas e culturais, </a:t>
            </a:r>
          </a:p>
        </p:txBody>
      </p:sp>
    </p:spTree>
    <p:extLst>
      <p:ext uri="{BB962C8B-B14F-4D97-AF65-F5344CB8AC3E}">
        <p14:creationId xmlns:p14="http://schemas.microsoft.com/office/powerpoint/2010/main" val="3235496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B4A0E-C070-0658-E686-4E57FFD2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Incapacidade Social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4E9F09-AD78-88B9-65DF-0556F7E5C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 forma a analisar a incapacidade em sentido amplo, em face da elevada estigmatização social da doença”.</a:t>
            </a:r>
          </a:p>
        </p:txBody>
      </p:sp>
    </p:spTree>
    <p:extLst>
      <p:ext uri="{BB962C8B-B14F-4D97-AF65-F5344CB8AC3E}">
        <p14:creationId xmlns:p14="http://schemas.microsoft.com/office/powerpoint/2010/main" val="77011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1FB30-E196-2BEA-D324-CC71ECC3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Nova perícia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2642B3-60A5-BD39-949F-DF39AC437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Possibilidade de convocação do segurado, a qualquer momento, para avaliação das condições que ensejaram o afastamento ou a aposentadoria, concedida no âmbito judicial ou administrativo. </a:t>
            </a:r>
          </a:p>
        </p:txBody>
      </p:sp>
    </p:spTree>
    <p:extLst>
      <p:ext uri="{BB962C8B-B14F-4D97-AF65-F5344CB8AC3E}">
        <p14:creationId xmlns:p14="http://schemas.microsoft.com/office/powerpoint/2010/main" val="3595874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7F670-7F18-779F-D646-2512BE49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Reabilitação profissional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10A15B-211C-E13F-CA98-4D279180D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46 da Lei nº 8.213/91 – necessidade de submissão a tratamento de reabilitação profissional a cargo do INSS e a tratamento gratuito.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7493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7F670-7F18-779F-D646-2512BE49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Reabilitação profissional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10A15B-211C-E13F-CA98-4D279180D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Exceções: transfusão de sangue e cirurgia.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3901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2BE91-C10A-FF06-8ABF-17B802A0E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Isenção de perícia</a:t>
            </a:r>
            <a:r>
              <a:rPr lang="pt-BR" dirty="0"/>
              <a:t> – art. 101 da LP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0C4A63-6AC5-2259-50B1-ADDB6F09D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101. (...)</a:t>
            </a:r>
          </a:p>
          <a:p>
            <a:r>
              <a:rPr lang="pt-BR" dirty="0"/>
              <a:t>§ 1o  O aposentado por invalidez e o pensionista inválido que não tenham retornado à atividade estarão isentos do exame de que trata o caput deste artigo: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I - após completarem cinquenta e cinco anos ou mais de idade e quando decorridos quinze anos da data da concessão da aposentadoria por invalidez ou do auxílio-doença que a precedeu; ou                  (Incluído pela lei nº 13.457, de 2017)                (Vide Medida Provisória nº 871, de 2019)</a:t>
            </a:r>
          </a:p>
          <a:p>
            <a:endParaRPr lang="pt-BR" dirty="0"/>
          </a:p>
          <a:p>
            <a:r>
              <a:rPr lang="pt-BR" dirty="0"/>
              <a:t>II - após completarem sessenta anos de idade.                (Incluído pela lei nº 13.457, de 2017)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3287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2BE91-C10A-FF06-8ABF-17B802A0E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Isenção de perícia – art. 101 da LP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0C4A63-6AC5-2259-50B1-ADDB6F09D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 - após completarem cinquenta e cinco anos ou mais de idade e quando decorridos quinze anos da data da concessão da aposentadoria por invalidez ou do auxílio-doença que a precedeu; ou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42144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2BE91-C10A-FF06-8ABF-17B802A0E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Isenção de perícia – art. 101 da LP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0C4A63-6AC5-2259-50B1-ADDB6F09D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II - após completarem sessenta anos de idade. </a:t>
            </a:r>
          </a:p>
        </p:txBody>
      </p:sp>
    </p:spTree>
    <p:extLst>
      <p:ext uri="{BB962C8B-B14F-4D97-AF65-F5344CB8AC3E}">
        <p14:creationId xmlns:p14="http://schemas.microsoft.com/office/powerpoint/2010/main" val="384022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60DE12-D2D2-A7A9-0B69-A809108C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INSS divulga o material de perícia previdenciária - Medicina Segurança do  Trabalho Maringá, Ergonomia - Labore">
            <a:extLst>
              <a:ext uri="{FF2B5EF4-FFF2-40B4-BE49-F238E27FC236}">
                <a16:creationId xmlns:a16="http://schemas.microsoft.com/office/drawing/2014/main" id="{EB342DC5-8450-885D-1BF3-2717416291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989" y="2014985"/>
            <a:ext cx="6120000" cy="420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921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9B85A-A947-6398-0F1C-27A7542A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Não se aplica a isenção de perícia: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423FF2-39C2-64BC-2B90-0C822E5A0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 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§ 2</a:t>
            </a:r>
            <a:r>
              <a:rPr lang="pt-BR" sz="3200" b="0" i="0" u="sng" baseline="3000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o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 A isenção de que trata o § 1</a:t>
            </a:r>
            <a:r>
              <a:rPr lang="pt-BR" sz="3200" b="0" i="0" u="sng" baseline="3000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o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 não se aplica quando o exame tem as seguintes finalidades:           </a:t>
            </a:r>
          </a:p>
          <a:p>
            <a:pPr algn="just"/>
            <a:r>
              <a:rPr lang="pt-BR" sz="32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 I - verificar a necessidade de assistência permanente de outra pessoa para a concessão do acréscimo de 25% (vinte e cinco por cento) sobre o valor do benefício, conforme dispõe o art. 45;       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06743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9B85A-A947-6398-0F1C-27A7542A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Não se aplica a isenção de perícia: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423FF2-39C2-64BC-2B90-0C822E5A0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  II - verificar a recuperação da capacidade de trabalho, mediante solicitação do aposentado ou pensionista que se julgar apto;  </a:t>
            </a:r>
          </a:p>
          <a:p>
            <a:pPr algn="just"/>
            <a:r>
              <a:rPr lang="pt-BR" sz="36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0432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9B85A-A947-6398-0F1C-27A7542A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Não se aplica a isenção de perícia: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423FF2-39C2-64BC-2B90-0C822E5A0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  III - subsidiar autoridade judiciária na concessão de curatela, conforme dispõe o art. 110. 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586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BCD95-A14F-8075-6CBF-2FC94FDE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6B0FC3-1CC0-530E-105C-1C892D643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/>
              <a:t>Fundamentação suficiente;</a:t>
            </a:r>
          </a:p>
          <a:p>
            <a:r>
              <a:rPr lang="pt-BR" sz="3600" dirty="0"/>
              <a:t>Esclarecimentos de forma racional;</a:t>
            </a:r>
          </a:p>
          <a:p>
            <a:r>
              <a:rPr lang="pt-BR" sz="3600" dirty="0"/>
              <a:t>Acrescentada por documentos da parte autora;</a:t>
            </a:r>
          </a:p>
          <a:p>
            <a:r>
              <a:rPr lang="pt-BR" sz="3600" dirty="0"/>
              <a:t>Acompanhada por prova oral, se necessário.</a:t>
            </a:r>
          </a:p>
        </p:txBody>
      </p:sp>
    </p:spTree>
    <p:extLst>
      <p:ext uri="{BB962C8B-B14F-4D97-AF65-F5344CB8AC3E}">
        <p14:creationId xmlns:p14="http://schemas.microsoft.com/office/powerpoint/2010/main" val="1473025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56FEB-A14C-9BCE-8E3D-BCF4D92F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68BC77-4A5C-ACCF-C36B-2BA6104E4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Coerência entre a narrativa e a conclusão do laudo;</a:t>
            </a:r>
          </a:p>
          <a:p>
            <a:r>
              <a:rPr lang="pt-BR" dirty="0"/>
              <a:t>Cerceamento de defesa na não realização da perícia médica.</a:t>
            </a:r>
          </a:p>
        </p:txBody>
      </p:sp>
    </p:spTree>
    <p:extLst>
      <p:ext uri="{BB962C8B-B14F-4D97-AF65-F5344CB8AC3E}">
        <p14:creationId xmlns:p14="http://schemas.microsoft.com/office/powerpoint/2010/main" val="4232797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C8EC3-30D5-97A2-23E6-26E392EB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783AB1-6B6F-10F5-1128-F646C233E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Ausência da parte autora – extinção do processo sem julgamento do mérito.</a:t>
            </a:r>
          </a:p>
          <a:p>
            <a:r>
              <a:rPr lang="pt-BR" dirty="0"/>
              <a:t>Abandono da causa – art. 485, III, do CPC.</a:t>
            </a:r>
          </a:p>
          <a:p>
            <a:r>
              <a:rPr lang="pt-BR" dirty="0"/>
              <a:t>Juizados – regra explícita – art. 51, inciso I, da Lei nº 9.099/95.</a:t>
            </a:r>
          </a:p>
        </p:txBody>
      </p:sp>
    </p:spTree>
    <p:extLst>
      <p:ext uri="{BB962C8B-B14F-4D97-AF65-F5344CB8AC3E}">
        <p14:creationId xmlns:p14="http://schemas.microsoft.com/office/powerpoint/2010/main" val="241101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A8F40-36ED-3040-BD3D-3E0622053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Perícia médica indireta – Covid 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0D2758-9513-58B7-9284-01FF4F08C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CNJ – Resolução 317/2020 – objeções do Conselho Federal de Medicina no parecer 003/2020.</a:t>
            </a:r>
          </a:p>
          <a:p>
            <a:r>
              <a:rPr lang="pt-BR" dirty="0"/>
              <a:t>Perícia indireta – exame dos documentos da condição de saúde dos segurados.</a:t>
            </a:r>
          </a:p>
        </p:txBody>
      </p:sp>
    </p:spTree>
    <p:extLst>
      <p:ext uri="{BB962C8B-B14F-4D97-AF65-F5344CB8AC3E}">
        <p14:creationId xmlns:p14="http://schemas.microsoft.com/office/powerpoint/2010/main" val="2921617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0614-ACC3-7648-4A51-7EAFD8E7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B22DF9-1534-0CEA-84B4-0ED85662A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TRF4 – possibilidade das perícias indiretas – RI 5021345-37.2019.4.04.7205, Segunda Turma Recursal de SC, Rel. Henrique Luiz Hartmann, j. 20.11.2020.</a:t>
            </a:r>
          </a:p>
        </p:txBody>
      </p:sp>
    </p:spTree>
    <p:extLst>
      <p:ext uri="{BB962C8B-B14F-4D97-AF65-F5344CB8AC3E}">
        <p14:creationId xmlns:p14="http://schemas.microsoft.com/office/powerpoint/2010/main" val="3641943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00BED-8D3D-8E32-AC89-FAB18948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Prova técnica simplificada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CB4AB0-6AD7-63C2-181C-82B8A0F8F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Nota Técnica n. 04/2020 do Centro de Inteligência da JF do Paraná – a prova técnica simplificada é compatível com o procedimento dos </a:t>
            </a:r>
            <a:r>
              <a:rPr lang="pt-BR" dirty="0" err="1"/>
              <a:t>JEFs</a:t>
            </a:r>
            <a:r>
              <a:rPr lang="pt-BR" dirty="0"/>
              <a:t>, sendo substitutiva de perícia. </a:t>
            </a:r>
          </a:p>
        </p:txBody>
      </p:sp>
    </p:spTree>
    <p:extLst>
      <p:ext uri="{BB962C8B-B14F-4D97-AF65-F5344CB8AC3E}">
        <p14:creationId xmlns:p14="http://schemas.microsoft.com/office/powerpoint/2010/main" val="1890484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6A140-C146-2CF1-DBCA-88E4F75A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5FFF15-45F4-42B5-7241-BAA6F8BB4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Adoção extraordinária da prova técnica simplificada.</a:t>
            </a:r>
          </a:p>
          <a:p>
            <a:r>
              <a:rPr lang="pt-BR" dirty="0"/>
              <a:t>Conselho Federal de Medicina – parecer 10/2020.</a:t>
            </a:r>
          </a:p>
        </p:txBody>
      </p:sp>
    </p:spTree>
    <p:extLst>
      <p:ext uri="{BB962C8B-B14F-4D97-AF65-F5344CB8AC3E}">
        <p14:creationId xmlns:p14="http://schemas.microsoft.com/office/powerpoint/2010/main" val="207199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92A2A-8BF0-2B6A-54B9-4428417AD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Perícia domiciliar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627B9D-5912-B5C7-3DA4-8A5CAF855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15, § 6º da Lei nº 10.741/2003 – alterado pela Lei nº 12.896/2013 –assegura </a:t>
            </a:r>
            <a:r>
              <a:rPr lang="pt-BR" dirty="0">
                <a:solidFill>
                  <a:srgbClr val="FF0000"/>
                </a:solidFill>
              </a:rPr>
              <a:t>atendimento domiciliar </a:t>
            </a:r>
            <a:r>
              <a:rPr lang="pt-BR" dirty="0"/>
              <a:t>pela perícia médica do Instituto Nacional do Seguro Social, </a:t>
            </a:r>
          </a:p>
        </p:txBody>
      </p:sp>
    </p:spTree>
    <p:extLst>
      <p:ext uri="{BB962C8B-B14F-4D97-AF65-F5344CB8AC3E}">
        <p14:creationId xmlns:p14="http://schemas.microsoft.com/office/powerpoint/2010/main" val="416820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4D032-5747-AE45-60D0-D025A19CA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Perícia e julgamento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6E19B9-035B-C8CB-831E-2FC0405AB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juiz pode ter conclusão diversa daquela do perito judicial.</a:t>
            </a:r>
          </a:p>
          <a:p>
            <a:r>
              <a:rPr lang="pt-BR" dirty="0"/>
              <a:t>Princípio do livre convencimento motivado – art. 479 do Código de Processo Civil.</a:t>
            </a:r>
          </a:p>
        </p:txBody>
      </p:sp>
    </p:spTree>
    <p:extLst>
      <p:ext uri="{BB962C8B-B14F-4D97-AF65-F5344CB8AC3E}">
        <p14:creationId xmlns:p14="http://schemas.microsoft.com/office/powerpoint/2010/main" val="2584905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9F060-B58C-5BB8-7702-EF9A0534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PERÍCIA E JULGAMENTO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EFCA05-7186-59A6-2FB4-F14CAD37C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Palestra do IEPREV – Prof. Marly Marçal</a:t>
            </a:r>
          </a:p>
          <a:p>
            <a:r>
              <a:rPr lang="pt-BR" dirty="0"/>
              <a:t>Questões – O segurado pode trabalhar?</a:t>
            </a:r>
          </a:p>
          <a:p>
            <a:r>
              <a:rPr lang="pt-BR" dirty="0"/>
              <a:t>O segurado deve trabalhar?</a:t>
            </a:r>
          </a:p>
          <a:p>
            <a:r>
              <a:rPr lang="pt-BR" dirty="0">
                <a:solidFill>
                  <a:srgbClr val="FF0000"/>
                </a:solidFill>
              </a:rPr>
              <a:t>Exemplo</a:t>
            </a:r>
            <a:r>
              <a:rPr lang="pt-BR" dirty="0"/>
              <a:t>: esquizofrenia, atividade de vigilante e porte de arma de fogo.</a:t>
            </a:r>
          </a:p>
        </p:txBody>
      </p:sp>
    </p:spTree>
    <p:extLst>
      <p:ext uri="{BB962C8B-B14F-4D97-AF65-F5344CB8AC3E}">
        <p14:creationId xmlns:p14="http://schemas.microsoft.com/office/powerpoint/2010/main" val="522158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07732-70EC-3F63-42E5-7FFEA494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17E4BE-4C9E-43F6-5A98-63D09782D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Agravamento da lesão ou progressividade da doença – objeto da perícia médica.</a:t>
            </a:r>
          </a:p>
          <a:p>
            <a:r>
              <a:rPr lang="pt-BR" dirty="0"/>
              <a:t>Temática da data de início da incapacidade.</a:t>
            </a:r>
          </a:p>
        </p:txBody>
      </p:sp>
    </p:spTree>
    <p:extLst>
      <p:ext uri="{BB962C8B-B14F-4D97-AF65-F5344CB8AC3E}">
        <p14:creationId xmlns:p14="http://schemas.microsoft.com/office/powerpoint/2010/main" val="1639182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E82AC-FB3C-B4BD-68E0-81691865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2FC3BF-B59F-532E-0E7E-0D14CFA0A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Doença congênita – pode ser objeto de concessão de benefício por incapacidade - </a:t>
            </a:r>
            <a:r>
              <a:rPr lang="pt-BR" sz="2400" dirty="0"/>
              <a:t>(TRF-4 - AC: 3055 PR 2009.70.99.003055-0, Relator: LUÍS ALBERTO D'AZEVEDO AURVALLE, Data de Julgamento: 23/02/2010, TURMA SUPLEMENTAR, Data de Publicação: D.E. 08/03/2010)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1686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7FA76-DEB5-3947-DBF3-ABC6D8BF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Data de início do benefício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BC59B9-5B30-1DBD-F846-91C29BA40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Não precisa ser necessariamente a data do laudo, quando não for precisa no laudo médico pericial. </a:t>
            </a:r>
          </a:p>
          <a:p>
            <a:r>
              <a:rPr lang="pt-BR" dirty="0"/>
              <a:t>Vide jurisprudência do STJ.</a:t>
            </a:r>
          </a:p>
          <a:p>
            <a:r>
              <a:rPr lang="pt-BR" sz="1600" dirty="0"/>
              <a:t>STJ - </a:t>
            </a:r>
            <a:r>
              <a:rPr lang="pt-BR" sz="1600" dirty="0" err="1"/>
              <a:t>AREsp</a:t>
            </a:r>
            <a:r>
              <a:rPr lang="pt-BR" sz="1600" dirty="0"/>
              <a:t>: 2041590 SP 2021/0395427-9, Relator: Ministro HUMBERTO MARTINS, Data de Publicação: DJ 09/05/2022.</a:t>
            </a:r>
          </a:p>
        </p:txBody>
      </p:sp>
    </p:spTree>
    <p:extLst>
      <p:ext uri="{BB962C8B-B14F-4D97-AF65-F5344CB8AC3E}">
        <p14:creationId xmlns:p14="http://schemas.microsoft.com/office/powerpoint/2010/main" val="1113159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35744-E9D4-CBCD-74EC-DC8CE486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Fungibilidade entre os benefícios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697F62-8E5E-F469-3DEC-2D2EF84C7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“Nas ações previdenciárias a definição do benefício adequado se dá ao final, de acordo com as características da incapacidade apresentada, não havendo a estrita vinculação aos limites do pedido, </a:t>
            </a:r>
          </a:p>
        </p:txBody>
      </p:sp>
    </p:spTree>
    <p:extLst>
      <p:ext uri="{BB962C8B-B14F-4D97-AF65-F5344CB8AC3E}">
        <p14:creationId xmlns:p14="http://schemas.microsoft.com/office/powerpoint/2010/main" val="3158035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35744-E9D4-CBCD-74EC-DC8CE486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Fungibilidade entre os benefícios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697F62-8E5E-F469-3DEC-2D2EF84C7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podendo o provimento judicial basear-se no laudo médico pericial e ser concedido auxílio-acidente, aposentadoria por invalidez ou auxílio-doença</a:t>
            </a:r>
          </a:p>
        </p:txBody>
      </p:sp>
    </p:spTree>
    <p:extLst>
      <p:ext uri="{BB962C8B-B14F-4D97-AF65-F5344CB8AC3E}">
        <p14:creationId xmlns:p14="http://schemas.microsoft.com/office/powerpoint/2010/main" val="650362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35744-E9D4-CBCD-74EC-DC8CE486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Fungibilidade entre os benefícios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697F62-8E5E-F469-3DEC-2D2EF84C7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sem que se caracterize decisão extra petita ou ultra perita. Desta forma, é inaceitável que se ajuíze mais de uma ação, </a:t>
            </a:r>
          </a:p>
        </p:txBody>
      </p:sp>
    </p:spTree>
    <p:extLst>
      <p:ext uri="{BB962C8B-B14F-4D97-AF65-F5344CB8AC3E}">
        <p14:creationId xmlns:p14="http://schemas.microsoft.com/office/powerpoint/2010/main" val="4286765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35744-E9D4-CBCD-74EC-DC8CE486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Fungibilidade entre os benefícios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697F62-8E5E-F469-3DEC-2D2EF84C7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03119"/>
            <a:ext cx="10454641" cy="4284617"/>
          </a:xfrm>
        </p:spPr>
        <p:txBody>
          <a:bodyPr/>
          <a:lstStyle/>
          <a:p>
            <a:r>
              <a:rPr lang="pt-BR" sz="3600" dirty="0"/>
              <a:t>uma pedindo auxílio-acidente e outra pedindo aposentadoria por invalidez e, talvez, uma terceira pleiteando auxílio-doença, ao argumento de que os pedidos são diferentes, se é o laudo médico que vai definir o grau de incapacidade e, consequentemente o benefício. </a:t>
            </a:r>
          </a:p>
        </p:txBody>
      </p:sp>
    </p:spTree>
    <p:extLst>
      <p:ext uri="{BB962C8B-B14F-4D97-AF65-F5344CB8AC3E}">
        <p14:creationId xmlns:p14="http://schemas.microsoft.com/office/powerpoint/2010/main" val="1752171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D13F7-37F5-3F8F-ADCE-6641EF3F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Lei nº 14.331/2022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281ECC-3B6B-8FD6-B728-A83C0D19A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333333"/>
                </a:solidFill>
                <a:effectLst/>
                <a:latin typeface="+mj-lt"/>
              </a:rPr>
              <a:t>Ainda que o INSS antecipe o pagamento dos honorários periciais, os </a:t>
            </a:r>
            <a:r>
              <a:rPr lang="pt-BR" b="1" i="0" dirty="0">
                <a:solidFill>
                  <a:srgbClr val="333333"/>
                </a:solidFill>
                <a:effectLst/>
                <a:latin typeface="+mj-lt"/>
              </a:rPr>
              <a:t>custos da perícia ficarão a cargo de quem perder a ação</a:t>
            </a:r>
            <a:r>
              <a:rPr lang="pt-BR" b="0" i="0" dirty="0">
                <a:solidFill>
                  <a:srgbClr val="333333"/>
                </a:solidFill>
                <a:effectLst/>
                <a:latin typeface="+mj-lt"/>
              </a:rPr>
              <a:t> (INSS ou o segurado). 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705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92A2A-8BF0-2B6A-54B9-4428417AD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Perícia domiciliar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627B9D-5912-B5C7-3DA4-8A5CAF855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pelo serviço público de saúde ou pelo serviço privado de saúde, contratado ou conveniado, que integre o SUS.</a:t>
            </a:r>
          </a:p>
        </p:txBody>
      </p:sp>
    </p:spTree>
    <p:extLst>
      <p:ext uri="{BB962C8B-B14F-4D97-AF65-F5344CB8AC3E}">
        <p14:creationId xmlns:p14="http://schemas.microsoft.com/office/powerpoint/2010/main" val="3400936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D13F7-37F5-3F8F-ADCE-6641EF3F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nº 14.331/2022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281ECC-3B6B-8FD6-B728-A83C0D19A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333333"/>
                </a:solidFill>
                <a:effectLst/>
                <a:latin typeface="Avenir Next LT Pro" panose="020B0504020202020204" pitchFamily="34" charset="0"/>
              </a:rPr>
              <a:t>Nos casos de segurados que tenham direito à justiça gratuita, os valores não serão cobrados. </a:t>
            </a:r>
            <a:endParaRPr lang="pt-BR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133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D13F7-37F5-3F8F-ADCE-6641EF3F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nº 14.331/2022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281ECC-3B6B-8FD6-B728-A83C0D19A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333333"/>
                </a:solidFill>
                <a:effectLst/>
                <a:latin typeface="Avenir Next LT Pro" panose="020B0504020202020204" pitchFamily="34" charset="0"/>
              </a:rPr>
              <a:t>O juiz poderá determinar que a antecipação seja de responsabilidade do autor (segurado) caso comprovado no processo que este tenha condições de arcar com os custos.</a:t>
            </a:r>
            <a:endParaRPr lang="pt-BR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73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25257-3FC0-C81C-EA62-D76359AE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nº 14.331/2022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C52C5B-4024-A2A1-53C8-3969CA63E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333333"/>
                </a:solidFill>
                <a:effectLst/>
                <a:latin typeface="+mj-lt"/>
              </a:rPr>
              <a:t>Inovações: requisitos da petição inicial que deverão ser observados pela parte nos casos de litígio e de medidas cautelares relativos aos benefícios por incapacidade, 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674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25257-3FC0-C81C-EA62-D76359AE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nº 14.331/2022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C52C5B-4024-A2A1-53C8-3969CA63E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333333"/>
                </a:solidFill>
                <a:effectLst/>
                <a:latin typeface="+mj-lt"/>
              </a:rPr>
              <a:t>quando se discutir atos praticados pela perícia médica federal, a exemplo da descrição clara da doença e das limitações impostas,.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2289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25257-3FC0-C81C-EA62-D76359AE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nº 14.331/2022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C52C5B-4024-A2A1-53C8-3969CA63E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333333"/>
                </a:solidFill>
                <a:effectLst/>
                <a:latin typeface="+mj-lt"/>
              </a:rPr>
              <a:t>da indicação da atividade para qual o autor alega a incapacidade, das possíveis inconsistências da avaliação do perito e a declaração sobre a existência de ação judicial anterior sobre o mesmo tema.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2667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E0C1-554E-7A18-BF64-FA0978B9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nº 14.331/2022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71E078-6256-EEC7-0A17-07F25B5A9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129-A da Lei Previdenciária </a:t>
            </a:r>
          </a:p>
          <a:p>
            <a:r>
              <a:rPr lang="pt-BR" dirty="0"/>
              <a:t>Requisitos da petição inicial.</a:t>
            </a:r>
          </a:p>
        </p:txBody>
      </p:sp>
    </p:spTree>
    <p:extLst>
      <p:ext uri="{BB962C8B-B14F-4D97-AF65-F5344CB8AC3E}">
        <p14:creationId xmlns:p14="http://schemas.microsoft.com/office/powerpoint/2010/main" val="4553616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9C21C-9FBE-2024-3968-6DF088097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504081-28B7-CC69-2986-924F57560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Coisa julgada </a:t>
            </a:r>
          </a:p>
          <a:p>
            <a:r>
              <a:rPr lang="pt-BR" dirty="0"/>
              <a:t>Art. 502 do Código de Processo Civil </a:t>
            </a:r>
          </a:p>
          <a:p>
            <a:r>
              <a:rPr lang="pt-BR" dirty="0"/>
              <a:t>Distinção entre o imutável e o indiscutível – Professor Luiz </a:t>
            </a:r>
            <a:r>
              <a:rPr lang="pt-BR" dirty="0" err="1"/>
              <a:t>Dellore</a:t>
            </a:r>
            <a:endParaRPr lang="pt-BR" dirty="0"/>
          </a:p>
          <a:p>
            <a:r>
              <a:rPr lang="pt-BR" dirty="0"/>
              <a:t>Tema da evolução da doença</a:t>
            </a:r>
          </a:p>
        </p:txBody>
      </p:sp>
    </p:spTree>
    <p:extLst>
      <p:ext uri="{BB962C8B-B14F-4D97-AF65-F5344CB8AC3E}">
        <p14:creationId xmlns:p14="http://schemas.microsoft.com/office/powerpoint/2010/main" val="32510392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E1E2E-AF93-2B8D-E8A6-8E5481C26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21F045-2D5C-4854-ECE9-C4B7AF997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Ações previdenciárias – relações jurídicas continuativas</a:t>
            </a:r>
          </a:p>
          <a:p>
            <a:r>
              <a:rPr lang="pt-BR" dirty="0"/>
              <a:t>Agravamento da patologia – outra causa de pedir</a:t>
            </a:r>
          </a:p>
          <a:p>
            <a:r>
              <a:rPr lang="pt-BR" dirty="0"/>
              <a:t>Tema 629 do STJ.</a:t>
            </a:r>
          </a:p>
        </p:txBody>
      </p:sp>
    </p:spTree>
    <p:extLst>
      <p:ext uri="{BB962C8B-B14F-4D97-AF65-F5344CB8AC3E}">
        <p14:creationId xmlns:p14="http://schemas.microsoft.com/office/powerpoint/2010/main" val="7712903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A3E3F-9D74-2108-AEDD-B7E1E8F2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Tema 629 do STJ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FF20D7-84DB-CFBA-FED2-1B07B8713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/>
              <a:t>A ausência de conteúdo probatório eficaz a instruir a inicial, conforme determina o art. 283 do CPC, implica a carência de pressuposto de constituição e desenvolvimento válido do processo, impondo sua extinção sem o julgamento do mérito.</a:t>
            </a:r>
          </a:p>
        </p:txBody>
      </p:sp>
    </p:spTree>
    <p:extLst>
      <p:ext uri="{BB962C8B-B14F-4D97-AF65-F5344CB8AC3E}">
        <p14:creationId xmlns:p14="http://schemas.microsoft.com/office/powerpoint/2010/main" val="37615699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F1275-B9A6-8DA6-E1A1-F88BF56C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705839-554B-F406-AA3D-2BDD88AE7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Paralelo com o tema 1.157 do STJ </a:t>
            </a:r>
          </a:p>
          <a:p>
            <a:pPr algn="just"/>
            <a:r>
              <a:rPr lang="pt-BR" sz="3600" dirty="0"/>
              <a:t>Definir se pode ou não ocorrer o cancelamento administrativo do benefício quando for implantado por força de decisão judicial com o trânsito em julgado.</a:t>
            </a:r>
          </a:p>
        </p:txBody>
      </p:sp>
    </p:spTree>
    <p:extLst>
      <p:ext uri="{BB962C8B-B14F-4D97-AF65-F5344CB8AC3E}">
        <p14:creationId xmlns:p14="http://schemas.microsoft.com/office/powerpoint/2010/main" val="393293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62A16-5B75-5F72-D0C8-1669DEC2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Incapacidade, para </a:t>
            </a:r>
            <a:r>
              <a:rPr lang="pt-BR" dirty="0" err="1"/>
              <a:t>Savaris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A23B3C-2F59-9C15-C9C6-E350CD591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“... A incapacidade se relaciona com a </a:t>
            </a:r>
            <a:r>
              <a:rPr lang="pt-BR" dirty="0">
                <a:solidFill>
                  <a:srgbClr val="FF0000"/>
                </a:solidFill>
              </a:rPr>
              <a:t>prática de vida de determinada pessoa </a:t>
            </a:r>
            <a:r>
              <a:rPr lang="pt-BR" dirty="0"/>
              <a:t>e não com um conceito exclusivamente clínico-biológico, em uma perspectiva abstrata”.</a:t>
            </a:r>
          </a:p>
        </p:txBody>
      </p:sp>
    </p:spTree>
    <p:extLst>
      <p:ext uri="{BB962C8B-B14F-4D97-AF65-F5344CB8AC3E}">
        <p14:creationId xmlns:p14="http://schemas.microsoft.com/office/powerpoint/2010/main" val="8718485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ACF11-B99E-485A-5ECF-732D5FDC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solidFill>
                  <a:srgbClr val="FF0000"/>
                </a:solidFill>
              </a:rPr>
              <a:t>Reflexão importante: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038763-CC74-7150-FB17-A63046730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Constitucionalidade dos §§ 1º e 2º do art. 129-A da Lei nº 8.213/91 </a:t>
            </a:r>
          </a:p>
          <a:p>
            <a:r>
              <a:rPr lang="pt-BR" dirty="0"/>
              <a:t>Dr. João Baptista </a:t>
            </a:r>
            <a:r>
              <a:rPr lang="pt-BR" dirty="0" err="1"/>
              <a:t>Optiz</a:t>
            </a:r>
            <a:r>
              <a:rPr lang="pt-BR" dirty="0"/>
              <a:t> Neto</a:t>
            </a:r>
          </a:p>
        </p:txBody>
      </p:sp>
    </p:spTree>
    <p:extLst>
      <p:ext uri="{BB962C8B-B14F-4D97-AF65-F5344CB8AC3E}">
        <p14:creationId xmlns:p14="http://schemas.microsoft.com/office/powerpoint/2010/main" val="5591376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ACF11-B99E-485A-5ECF-732D5FDC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Reflexão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038763-CC74-7150-FB17-A63046730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t-BR" sz="3200" b="0" i="0" dirty="0">
                <a:solidFill>
                  <a:srgbClr val="000000"/>
                </a:solidFill>
                <a:effectLst/>
                <a:latin typeface="+mj-lt"/>
              </a:rPr>
              <a:t>§ 1º Determinada pelo juízo a realização de exame médico-pericial por perito do juízo, este deverá, </a:t>
            </a:r>
            <a:r>
              <a:rPr lang="pt-BR" sz="3200" b="0" i="0" dirty="0">
                <a:solidFill>
                  <a:srgbClr val="FF0000"/>
                </a:solidFill>
                <a:effectLst/>
                <a:latin typeface="+mj-lt"/>
              </a:rPr>
              <a:t>no caso de divergência com as conclusões do laudo administrativo,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+mj-lt"/>
              </a:rPr>
              <a:t> indicar em seu laudo de forma fundamentada as razões técnicas e científicas que amparam o dissenso, </a:t>
            </a:r>
          </a:p>
        </p:txBody>
      </p:sp>
    </p:spTree>
    <p:extLst>
      <p:ext uri="{BB962C8B-B14F-4D97-AF65-F5344CB8AC3E}">
        <p14:creationId xmlns:p14="http://schemas.microsoft.com/office/powerpoint/2010/main" val="8820266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ACF11-B99E-485A-5ECF-732D5FDC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Reflexão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038763-CC74-7150-FB17-A63046730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t-BR" sz="3200" b="0" i="0" dirty="0">
                <a:solidFill>
                  <a:srgbClr val="000000"/>
                </a:solidFill>
                <a:effectLst/>
                <a:latin typeface="+mj-lt"/>
              </a:rPr>
              <a:t>especialmente no que se refere à comprovação da incapacidade, sua data de início e a sua correlação com a atividade laboral do periciando.   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+mj-lt"/>
                <a:hlinkClick r:id="rId2"/>
              </a:rPr>
              <a:t>(Incluído pela Lei nº 14.331, de 2022)</a:t>
            </a:r>
            <a:endParaRPr lang="pt-BR" sz="32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65437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ACF11-B99E-485A-5ECF-732D5FDC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Reflexão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038763-CC74-7150-FB17-A63046730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t-BR" sz="3200" b="0" i="0" dirty="0">
                <a:solidFill>
                  <a:srgbClr val="000000"/>
                </a:solidFill>
                <a:effectLst/>
                <a:latin typeface="+mj-lt"/>
              </a:rPr>
              <a:t>§ 2º Quando a conclusão do exame médico pericial realizado por perito designado pelo juízo </a:t>
            </a:r>
            <a:r>
              <a:rPr lang="pt-BR" sz="3200" b="0" i="0" dirty="0">
                <a:solidFill>
                  <a:srgbClr val="FF0000"/>
                </a:solidFill>
                <a:effectLst/>
                <a:latin typeface="+mj-lt"/>
              </a:rPr>
              <a:t>mantiver o resultado da decisão proferida pela perícia realizada na via administrativa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+mj-lt"/>
              </a:rPr>
              <a:t>, poderá o juízo, após a oitiva da parte autora, julgar </a:t>
            </a:r>
            <a:r>
              <a:rPr lang="pt-BR" sz="3200" b="0" i="0" dirty="0">
                <a:solidFill>
                  <a:srgbClr val="FF0000"/>
                </a:solidFill>
                <a:effectLst/>
                <a:latin typeface="+mj-lt"/>
              </a:rPr>
              <a:t>improcedente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+mj-lt"/>
              </a:rPr>
              <a:t> o pedido.   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+mj-lt"/>
                <a:hlinkClick r:id="rId2"/>
              </a:rPr>
              <a:t>(Incluído pela Lei nº 14.331, de 2022)</a:t>
            </a:r>
            <a:endParaRPr lang="pt-BR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23143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ACF11-B99E-485A-5ECF-732D5FDC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Reflexão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038763-CC74-7150-FB17-A63046730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t-B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§ 3º Se a controvérsia versar sobre outros pontos além do que exige exame médico-pericial, observado o disposto no § 1º deste artigo, o juízo dará seguimento ao processo, com a citação do réu.   (Incluído pela Lei nº 14.331, de 2022)</a:t>
            </a:r>
          </a:p>
        </p:txBody>
      </p:sp>
    </p:spTree>
    <p:extLst>
      <p:ext uri="{BB962C8B-B14F-4D97-AF65-F5344CB8AC3E}">
        <p14:creationId xmlns:p14="http://schemas.microsoft.com/office/powerpoint/2010/main" val="16790287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4A320-6B7C-CDD5-A749-FBC34FB3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AO JULGADOR: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F41256-4FA7-3913-B98B-370F4E9A1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05" y="1504188"/>
            <a:ext cx="10058400" cy="3849624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Clareza;</a:t>
            </a:r>
          </a:p>
          <a:p>
            <a:r>
              <a:rPr lang="pt-BR" dirty="0"/>
              <a:t>Coragem e</a:t>
            </a:r>
          </a:p>
          <a:p>
            <a:r>
              <a:rPr lang="pt-BR" dirty="0"/>
              <a:t>Coerência.</a:t>
            </a:r>
          </a:p>
          <a:p>
            <a:endParaRPr lang="pt-BR" dirty="0"/>
          </a:p>
        </p:txBody>
      </p:sp>
      <p:pic>
        <p:nvPicPr>
          <p:cNvPr id="1026" name="Picture 2" descr="Afinal, juiz é ou não é Deus? - ASSOJAF/RS">
            <a:extLst>
              <a:ext uri="{FF2B5EF4-FFF2-40B4-BE49-F238E27FC236}">
                <a16:creationId xmlns:a16="http://schemas.microsoft.com/office/drawing/2014/main" id="{4227DD79-BCBC-4253-FB47-93D66C3A0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60014"/>
            <a:ext cx="4242863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96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6F132-1119-703F-5FA0-414747C24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5F02D3-1FD9-6982-004C-0D0F407E5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Ponto essencial nos processos em que se verifique existência ou preservação de incapacidade para o trabalho. </a:t>
            </a:r>
          </a:p>
          <a:p>
            <a:r>
              <a:rPr lang="pt-BR" dirty="0"/>
              <a:t>Vinculação com a coisa julgada.</a:t>
            </a:r>
          </a:p>
        </p:txBody>
      </p:sp>
    </p:spTree>
    <p:extLst>
      <p:ext uri="{BB962C8B-B14F-4D97-AF65-F5344CB8AC3E}">
        <p14:creationId xmlns:p14="http://schemas.microsoft.com/office/powerpoint/2010/main" val="196426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46952-03EB-328F-78A0-79F6A244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7C9B18-165C-FFF9-EDEE-1C26A9D5D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Conceito de incapacidade laborativa – Manual de Perícia Médica do INSS</a:t>
            </a:r>
          </a:p>
        </p:txBody>
      </p:sp>
    </p:spTree>
    <p:extLst>
      <p:ext uri="{BB962C8B-B14F-4D97-AF65-F5344CB8AC3E}">
        <p14:creationId xmlns:p14="http://schemas.microsoft.com/office/powerpoint/2010/main" val="311778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03DC8-0D83-ED17-5103-9EC3FA1F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Incapacidade – conceito normativo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0B33A6-9786-E188-CADA-8749C7AE5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3600" dirty="0"/>
              <a:t>Incapacidade laborativa é a impossibilidade de desempenho das funções específicas de uma atividade, função ou ocupação </a:t>
            </a:r>
            <a:r>
              <a:rPr lang="pt-BR" sz="3600" dirty="0" err="1"/>
              <a:t>habi-tualmente</a:t>
            </a:r>
            <a:r>
              <a:rPr lang="pt-BR" sz="3600" dirty="0"/>
              <a:t> exercida pelo segurado, em consequência de alterações </a:t>
            </a:r>
            <a:r>
              <a:rPr lang="pt-BR" sz="3600" dirty="0" err="1"/>
              <a:t>morfopsi-cofisiológicas</a:t>
            </a:r>
            <a:r>
              <a:rPr lang="pt-BR" sz="3600" dirty="0"/>
              <a:t> provocadas por doença ou acidente.</a:t>
            </a:r>
          </a:p>
        </p:txBody>
      </p:sp>
    </p:spTree>
    <p:extLst>
      <p:ext uri="{BB962C8B-B14F-4D97-AF65-F5344CB8AC3E}">
        <p14:creationId xmlns:p14="http://schemas.microsoft.com/office/powerpoint/2010/main" val="274967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1C18A-A351-7AFD-F782-60FD8390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Súmula 47 da TNU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794F14-6643-4071-9AD8-65341C1EF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“Uma vez reconhecida a incapacidade parcial para o trabalho, o juiz deve analisar as </a:t>
            </a:r>
            <a:r>
              <a:rPr lang="pt-BR" dirty="0">
                <a:solidFill>
                  <a:srgbClr val="FF0000"/>
                </a:solidFill>
              </a:rPr>
              <a:t>condições pessoais e sociais do segurado </a:t>
            </a:r>
            <a:r>
              <a:rPr lang="pt-BR" dirty="0"/>
              <a:t>para a concessão de aposentadoria por incapacidade permanente”.</a:t>
            </a:r>
          </a:p>
        </p:txBody>
      </p:sp>
    </p:spTree>
    <p:extLst>
      <p:ext uri="{BB962C8B-B14F-4D97-AF65-F5344CB8AC3E}">
        <p14:creationId xmlns:p14="http://schemas.microsoft.com/office/powerpoint/2010/main" val="2814410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759_TF56219246.potx" id="{29970EC9-15C1-46E1-A641-C49977573691}" vid="{A89DA22E-8400-4359-8FBF-E73FA969BF5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{7952E307-9542-4E72-BE94-09510A090BF8}tf56219246_win32</Template>
  <TotalTime>270</TotalTime>
  <Words>7319</Words>
  <Application>Microsoft Office PowerPoint</Application>
  <PresentationFormat>Widescreen</PresentationFormat>
  <Paragraphs>164</Paragraphs>
  <Slides>55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3" baseType="lpstr">
      <vt:lpstr>Arial</vt:lpstr>
      <vt:lpstr>Avenir Next LT Pro</vt:lpstr>
      <vt:lpstr>Avenir Next LT Pro Light</vt:lpstr>
      <vt:lpstr>Calibri</vt:lpstr>
      <vt:lpstr>Garamond</vt:lpstr>
      <vt:lpstr>Georgia</vt:lpstr>
      <vt:lpstr>rawline</vt:lpstr>
      <vt:lpstr>SavonVTI</vt:lpstr>
      <vt:lpstr>Perícias Previdenciárias</vt:lpstr>
      <vt:lpstr>Apresentação do PowerPoint</vt:lpstr>
      <vt:lpstr>Perícia domiciliar</vt:lpstr>
      <vt:lpstr>Perícia domiciliar</vt:lpstr>
      <vt:lpstr>Incapacidade, para Savaris</vt:lpstr>
      <vt:lpstr>Apresentação do PowerPoint</vt:lpstr>
      <vt:lpstr>Apresentação do PowerPoint</vt:lpstr>
      <vt:lpstr>Incapacidade – conceito normativo</vt:lpstr>
      <vt:lpstr>Súmula 47 da TNU </vt:lpstr>
      <vt:lpstr>STJ – linha idêntica à da TNU</vt:lpstr>
      <vt:lpstr>STJ – linha idêntica à da TNU</vt:lpstr>
      <vt:lpstr>Incapacidade Social</vt:lpstr>
      <vt:lpstr>Incapacidade Social</vt:lpstr>
      <vt:lpstr>Nova perícia</vt:lpstr>
      <vt:lpstr>Reabilitação profissional</vt:lpstr>
      <vt:lpstr>Reabilitação profissional</vt:lpstr>
      <vt:lpstr>Isenção de perícia – art. 101 da LP</vt:lpstr>
      <vt:lpstr>Isenção de perícia – art. 101 da LP</vt:lpstr>
      <vt:lpstr>Isenção de perícia – art. 101 da LP</vt:lpstr>
      <vt:lpstr>Não se aplica a isenção de perícia:</vt:lpstr>
      <vt:lpstr>Não se aplica a isenção de perícia:</vt:lpstr>
      <vt:lpstr>Não se aplica a isenção de perícia:</vt:lpstr>
      <vt:lpstr>Apresentação do PowerPoint</vt:lpstr>
      <vt:lpstr>Apresentação do PowerPoint</vt:lpstr>
      <vt:lpstr>Apresentação do PowerPoint</vt:lpstr>
      <vt:lpstr>Perícia médica indireta – Covid 19</vt:lpstr>
      <vt:lpstr>Apresentação do PowerPoint</vt:lpstr>
      <vt:lpstr>Prova técnica simplificada</vt:lpstr>
      <vt:lpstr>Apresentação do PowerPoint</vt:lpstr>
      <vt:lpstr>Perícia e julgamento</vt:lpstr>
      <vt:lpstr>PERÍCIA E JULGAMENTO</vt:lpstr>
      <vt:lpstr>Apresentação do PowerPoint</vt:lpstr>
      <vt:lpstr>Apresentação do PowerPoint</vt:lpstr>
      <vt:lpstr>Data de início do benefício</vt:lpstr>
      <vt:lpstr>Fungibilidade entre os benefícios</vt:lpstr>
      <vt:lpstr>Fungibilidade entre os benefícios</vt:lpstr>
      <vt:lpstr>Fungibilidade entre os benefícios</vt:lpstr>
      <vt:lpstr>Fungibilidade entre os benefícios</vt:lpstr>
      <vt:lpstr>Lei nº 14.331/2022</vt:lpstr>
      <vt:lpstr>Lei nº 14.331/2022</vt:lpstr>
      <vt:lpstr>Lei nº 14.331/2022</vt:lpstr>
      <vt:lpstr>Lei nº 14.331/2022</vt:lpstr>
      <vt:lpstr>Lei nº 14.331/2022</vt:lpstr>
      <vt:lpstr>Lei nº 14.331/2022</vt:lpstr>
      <vt:lpstr>Lei nº 14.331/2022</vt:lpstr>
      <vt:lpstr>Apresentação do PowerPoint</vt:lpstr>
      <vt:lpstr>Apresentação do PowerPoint</vt:lpstr>
      <vt:lpstr>Tema 629 do STJ</vt:lpstr>
      <vt:lpstr>Apresentação do PowerPoint</vt:lpstr>
      <vt:lpstr>Reflexão importante:</vt:lpstr>
      <vt:lpstr>Reflexão</vt:lpstr>
      <vt:lpstr>Reflexão</vt:lpstr>
      <vt:lpstr>Reflexão</vt:lpstr>
      <vt:lpstr>Reflexão</vt:lpstr>
      <vt:lpstr>AO JULGADOR: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Perícias Previdenciárias</dc:title>
  <dc:creator>Vanessa Mello</dc:creator>
  <cp:lastModifiedBy>VANESSA VIEIRA DE MELLO</cp:lastModifiedBy>
  <cp:revision>24</cp:revision>
  <dcterms:created xsi:type="dcterms:W3CDTF">2022-07-30T19:08:27Z</dcterms:created>
  <dcterms:modified xsi:type="dcterms:W3CDTF">2022-08-15T21:53:18Z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