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31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9" r:id="rId21"/>
    <p:sldId id="281" r:id="rId22"/>
    <p:sldId id="282" r:id="rId23"/>
    <p:sldId id="285" r:id="rId24"/>
    <p:sldId id="286" r:id="rId25"/>
    <p:sldId id="289" r:id="rId26"/>
    <p:sldId id="290" r:id="rId27"/>
    <p:sldId id="291" r:id="rId28"/>
    <p:sldId id="294" r:id="rId29"/>
    <p:sldId id="299" r:id="rId30"/>
    <p:sldId id="295" r:id="rId31"/>
    <p:sldId id="300" r:id="rId32"/>
    <p:sldId id="296" r:id="rId33"/>
    <p:sldId id="301" r:id="rId34"/>
    <p:sldId id="302" r:id="rId35"/>
    <p:sldId id="303" r:id="rId36"/>
    <p:sldId id="305" r:id="rId37"/>
    <p:sldId id="311" r:id="rId38"/>
    <p:sldId id="312" r:id="rId39"/>
    <p:sldId id="313" r:id="rId40"/>
    <p:sldId id="314" r:id="rId41"/>
    <p:sldId id="319" r:id="rId42"/>
    <p:sldId id="317" r:id="rId43"/>
    <p:sldId id="318" r:id="rId44"/>
    <p:sldId id="315" r:id="rId45"/>
    <p:sldId id="320" r:id="rId46"/>
    <p:sldId id="32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97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76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77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350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3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8095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74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76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1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39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540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f4.jus.br/trf4/controlador.php?acao=pagina_visualizar&amp;id_pagina=2177#_ftn6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F9AAE8-61F0-E84D-6DD1-222B8D54C8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/>
              <a:t>Vinculação aos Precedentes Previdenciários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F57249-2100-0004-E14C-33D6CAD50B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pt-BR" sz="3600" dirty="0"/>
              <a:t>Vanessa Vieira de Mello</a:t>
            </a:r>
          </a:p>
        </p:txBody>
      </p:sp>
    </p:spTree>
    <p:extLst>
      <p:ext uri="{BB962C8B-B14F-4D97-AF65-F5344CB8AC3E}">
        <p14:creationId xmlns:p14="http://schemas.microsoft.com/office/powerpoint/2010/main" val="1592899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80FB6E-9FA7-BAC0-13DE-2C5BC9056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dirty="0"/>
              <a:t>Precedentes previdenciários e Juizados Especiais Federais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6275DE-D270-0042-EB42-7AF819776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3600" dirty="0"/>
          </a:p>
          <a:p>
            <a:r>
              <a:rPr lang="pt-BR" sz="3600" dirty="0"/>
              <a:t>Dúvida: há 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vinculação dos precedentes criados pelos tribunais aos processos dos juizados especiais, especialmente (mas não apenas) da tese fixada no IRDR, conforme a previsão expressa do art. 985, I, do Código de Processo Civil?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013250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04EF3D-C787-B0BD-0E5A-1D4AD79E5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00F002-3232-B613-864A-745C05006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800" dirty="0"/>
              <a:t>Juizados especiais federais: meios processuais para a uniformização da jurisprudência – recursos para turmas regionais de uniformização e pera o STJ. </a:t>
            </a:r>
          </a:p>
        </p:txBody>
      </p:sp>
    </p:spTree>
    <p:extLst>
      <p:ext uri="{BB962C8B-B14F-4D97-AF65-F5344CB8AC3E}">
        <p14:creationId xmlns:p14="http://schemas.microsoft.com/office/powerpoint/2010/main" val="916795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B1EE19-4F7B-DCB0-2DAB-691FB1AB5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578C0A-BB88-5620-450D-5408D6D40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Uniformização no Juizado Especial Federal – limitada a questões de direito material.</a:t>
            </a:r>
          </a:p>
          <a:p>
            <a:r>
              <a:rPr lang="pt-BR" sz="4400" dirty="0"/>
              <a:t>Vide art. 14, “caput” e § 4º da Lei nº 10.259/2001.</a:t>
            </a:r>
          </a:p>
        </p:txBody>
      </p:sp>
    </p:spTree>
    <p:extLst>
      <p:ext uri="{BB962C8B-B14F-4D97-AF65-F5344CB8AC3E}">
        <p14:creationId xmlns:p14="http://schemas.microsoft.com/office/powerpoint/2010/main" val="3837680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5CC87-9DD5-41DE-EF7D-21D92444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A078C16-8AED-DC11-FC86-0FB56C0CB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Questões processuais – não são passíveis de uniformização pelos órgãos recursais dos </a:t>
            </a:r>
            <a:r>
              <a:rPr lang="pt-BR" sz="4400" dirty="0" err="1"/>
              <a:t>JEFs</a:t>
            </a:r>
            <a:r>
              <a:rPr lang="pt-BR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235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649A8D-5872-71DE-F332-5407E0B47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 anteriores ao Código de Processo Civil atual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040232-FEA9-ACC1-5C21-9A6011DFB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sz="5700" dirty="0"/>
              <a:t>TRF da 4ª Região: estabeleceu teses sobre a definição do valor da causa e a renúncia (para a definição da competência e para o meio de pagamento) no IRDR nº 02.</a:t>
            </a:r>
          </a:p>
          <a:p>
            <a:pPr algn="just"/>
            <a:r>
              <a:rPr lang="pt-BR" sz="5700" dirty="0"/>
              <a:t>Tal controvérsia, antes da entrada em vigor do CPC/2015, não podia ser uniformizada pelo próprio tribunal ou pelas turmas de uniformização.</a:t>
            </a:r>
          </a:p>
        </p:txBody>
      </p:sp>
    </p:spTree>
    <p:extLst>
      <p:ext uri="{BB962C8B-B14F-4D97-AF65-F5344CB8AC3E}">
        <p14:creationId xmlns:p14="http://schemas.microsoft.com/office/powerpoint/2010/main" val="1716491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8B4241-FDB3-651D-C978-CD154AD7E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2C69E6D-8978-3F53-8437-680BADD66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Art. 985, I, do Código de Processo Civil – ideia de impedir decisões diferentes de TRF ou TJ e de Turma Recursal. </a:t>
            </a:r>
          </a:p>
        </p:txBody>
      </p:sp>
    </p:spTree>
    <p:extLst>
      <p:ext uri="{BB962C8B-B14F-4D97-AF65-F5344CB8AC3E}">
        <p14:creationId xmlns:p14="http://schemas.microsoft.com/office/powerpoint/2010/main" val="32927671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40BED-9411-0C00-6E86-9B9A36205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0D2F6A-EA42-5EFF-6E3B-83214310C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Art. 947 do Código de Processo Civil – não expõe vinculação dos </a:t>
            </a:r>
            <a:r>
              <a:rPr lang="pt-BR" sz="4400" dirty="0" err="1"/>
              <a:t>JEFs</a:t>
            </a:r>
            <a:r>
              <a:rPr lang="pt-BR" sz="4400" dirty="0"/>
              <a:t> aos julgamentos dos Tribunais em incidente de assunção de competência (IAC).</a:t>
            </a:r>
          </a:p>
          <a:p>
            <a:r>
              <a:rPr lang="pt-BR" sz="4400" dirty="0"/>
              <a:t>Aplicação dos fundamentos em IRDR.</a:t>
            </a:r>
          </a:p>
          <a:p>
            <a:r>
              <a:rPr lang="pt-BR" sz="4400" dirty="0"/>
              <a:t>Vide art. 947, § 3º, do CPC.</a:t>
            </a:r>
          </a:p>
        </p:txBody>
      </p:sp>
    </p:spTree>
    <p:extLst>
      <p:ext uri="{BB962C8B-B14F-4D97-AF65-F5344CB8AC3E}">
        <p14:creationId xmlns:p14="http://schemas.microsoft.com/office/powerpoint/2010/main" val="1639243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41324-6E78-6487-0A3A-CCF035E55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C43F99-13EE-1712-577E-60C9649C3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dirty="0">
                <a:latin typeface="Lato" panose="020F0502020204030203" pitchFamily="34" charset="0"/>
              </a:rPr>
              <a:t>E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ficácia </a:t>
            </a:r>
            <a:r>
              <a:rPr lang="pt-BR" sz="3600" b="0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vinculante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 do IRDR e do IAC julgado pelo TRF ou pelo TJ se limita aos juízes da sua região ou do seu estado. </a:t>
            </a:r>
          </a:p>
          <a:p>
            <a:endParaRPr lang="pt-BR" sz="3600" b="0" i="0" dirty="0">
              <a:effectLst/>
              <a:latin typeface="Lato" panose="020F0502020204030203" pitchFamily="34" charset="0"/>
            </a:endParaRPr>
          </a:p>
          <a:p>
            <a:r>
              <a:rPr lang="pt-BR" sz="3600" b="0" i="0" dirty="0">
                <a:effectLst/>
                <a:latin typeface="Lato" panose="020F0502020204030203" pitchFamily="34" charset="0"/>
              </a:rPr>
              <a:t>Juízes federais de outras regiões ou de outro estado – e até mesmo para outros </a:t>
            </a:r>
            <a:r>
              <a:rPr lang="pt-BR" sz="3600" b="0" i="0" dirty="0" err="1">
                <a:effectLst/>
                <a:latin typeface="Lato" panose="020F0502020204030203" pitchFamily="34" charset="0"/>
              </a:rPr>
              <a:t>TRFs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 ou </a:t>
            </a:r>
            <a:r>
              <a:rPr lang="pt-BR" sz="3600" b="0" i="0" dirty="0" err="1">
                <a:effectLst/>
                <a:latin typeface="Lato" panose="020F0502020204030203" pitchFamily="34" charset="0"/>
              </a:rPr>
              <a:t>TJs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 –, a eficácia é </a:t>
            </a:r>
            <a:r>
              <a:rPr lang="pt-BR" sz="3600" b="0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persuasiva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218432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054753-FF8E-46BC-CE28-57C19CDCE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Razão importante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320396-72C5-2067-57B7-03A47AE42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400" dirty="0"/>
              <a:t>Art. 98, inciso I, da Constituição Federal – não criou um novo ramo do direito previdenciário.</a:t>
            </a:r>
          </a:p>
          <a:p>
            <a:r>
              <a:rPr lang="pt-BR" sz="4400" dirty="0"/>
              <a:t>Procedimento especial – adotado em varas com competência especializada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8824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0251A-70FD-1A44-A094-F857C31DC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F661DD-C093-6E5C-0070-FD0C6F56F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0" i="0" dirty="0">
                <a:effectLst/>
                <a:latin typeface="Lato" panose="020F0502020204030203" pitchFamily="34" charset="0"/>
              </a:rPr>
              <a:t>Nos juizados especiais federais existem recursos cabíveis para o STJ (pedido de uniformização) e o STF (recurso extraordinário), nos termos dos </a:t>
            </a:r>
            <a:r>
              <a:rPr lang="pt-BR" sz="4000" b="0" i="0" dirty="0" err="1">
                <a:effectLst/>
                <a:latin typeface="Lato" panose="020F0502020204030203" pitchFamily="34" charset="0"/>
              </a:rPr>
              <a:t>arts</a:t>
            </a:r>
            <a:r>
              <a:rPr lang="pt-BR" sz="4000" b="0" i="0" dirty="0">
                <a:effectLst/>
                <a:latin typeface="Lato" panose="020F0502020204030203" pitchFamily="34" charset="0"/>
              </a:rPr>
              <a:t>. 14, § 4º, e 15 da Lei nº 10.259/2001. </a:t>
            </a:r>
          </a:p>
          <a:p>
            <a:endParaRPr lang="pt-BR" sz="4000" b="0" i="0" dirty="0">
              <a:effectLst/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28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92B3C-90AA-63BA-B47F-D0C546C4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pt-BR" dirty="0"/>
              <a:t>Precedentes</a:t>
            </a:r>
          </a:p>
        </p:txBody>
      </p:sp>
      <p:pic>
        <p:nvPicPr>
          <p:cNvPr id="1026" name="Picture 2" descr="Processos em tramitação na Justiça têm maior redução desde 2009 - Jornal O  Globo">
            <a:extLst>
              <a:ext uri="{FF2B5EF4-FFF2-40B4-BE49-F238E27FC236}">
                <a16:creationId xmlns:a16="http://schemas.microsoft.com/office/drawing/2014/main" id="{ACB0FB4D-34E5-876F-1288-F197DC8C41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4959" y="2045180"/>
            <a:ext cx="7800000" cy="46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823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056FB-D895-A365-9635-4599332AD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F07C83-E6EC-FC5F-737A-DA0CA7099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b="0" i="0" dirty="0">
                <a:effectLst/>
                <a:latin typeface="Lato" panose="020F0502020204030203" pitchFamily="34" charset="0"/>
              </a:rPr>
              <a:t>Sistema recursal dos juizados especiais (nos Judiciários Estaduais e Federal) não se restringe aos órgãos de competência privativa dos processos dos juizado.</a:t>
            </a:r>
          </a:p>
        </p:txBody>
      </p:sp>
    </p:spTree>
    <p:extLst>
      <p:ext uri="{BB962C8B-B14F-4D97-AF65-F5344CB8AC3E}">
        <p14:creationId xmlns:p14="http://schemas.microsoft.com/office/powerpoint/2010/main" val="2775169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74EB8B-CADC-3F9D-0A7C-DCCB9822F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BC4ECD-C6D4-722E-968E-3D840E4A0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b="0" i="0" dirty="0">
                <a:effectLst/>
                <a:latin typeface="Lato" panose="020F0502020204030203" pitchFamily="34" charset="0"/>
              </a:rPr>
              <a:t>Súmula nº 428 do STJ dispõe: “Compete ao Tribunal Regional Federal decidir os conflitos de competência entre juizado especial federal e juízo federal da mesma seção judiciária”.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4596507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CF382-1931-06B3-8186-683B1B8A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2800" dirty="0"/>
              <a:t>Fundamentos da observância dos precedentes formulados pelos tribunais de segunda instância aos processos dos juizados especiais cíveis: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0E4DA7-197A-87D3-0672-250191D2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4800" dirty="0"/>
              <a:t>(a) a existência de previsão expressa na regulação do IRDR (art. 985, I, do CPC);</a:t>
            </a:r>
          </a:p>
        </p:txBody>
      </p:sp>
    </p:spTree>
    <p:extLst>
      <p:ext uri="{BB962C8B-B14F-4D97-AF65-F5344CB8AC3E}">
        <p14:creationId xmlns:p14="http://schemas.microsoft.com/office/powerpoint/2010/main" val="3500178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CF382-1931-06B3-8186-683B1B8A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2800" dirty="0"/>
              <a:t>Fundamentos da observância dos precedentes formulados pelos tribunais de segunda instância aos processos dos juizados especiais cíveis: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0E4DA7-197A-87D3-0672-250191D2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4000" dirty="0"/>
              <a:t>(b) a ausência de violação ao art. 98, I, da Constituição e o cabimento de recursos para órgãos diversos daqueles com competência recursal específica dos juizados especiais; e</a:t>
            </a:r>
          </a:p>
        </p:txBody>
      </p:sp>
    </p:spTree>
    <p:extLst>
      <p:ext uri="{BB962C8B-B14F-4D97-AF65-F5344CB8AC3E}">
        <p14:creationId xmlns:p14="http://schemas.microsoft.com/office/powerpoint/2010/main" val="28148345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8CF382-1931-06B3-8186-683B1B8A5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2800" dirty="0"/>
              <a:t>Fundamentos da observância dos precedentes formulados pelos tribunais de segunda instância aos processos dos juizados especiais cíveis: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0E4DA7-197A-87D3-0672-250191D2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/>
          </a:p>
          <a:p>
            <a:r>
              <a:rPr lang="pt-BR" sz="4400" dirty="0"/>
              <a:t>(c) a manutenção da competência dos juizados especiais ou das turmas recursais (quando se enquadrar nos requisitos legais) para o julgamento dos casos semelhantes ao precedente criado.</a:t>
            </a:r>
          </a:p>
        </p:txBody>
      </p:sp>
    </p:spTree>
    <p:extLst>
      <p:ext uri="{BB962C8B-B14F-4D97-AF65-F5344CB8AC3E}">
        <p14:creationId xmlns:p14="http://schemas.microsoft.com/office/powerpoint/2010/main" val="9935547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5D646-0E5E-6D52-86BE-DEA7DBEC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Outro exemplo – criação da súmula 103 do TRF4: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CF3F8-94AC-533B-3139-FA053DAC8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b="0" i="0" dirty="0">
                <a:effectLst/>
                <a:latin typeface="+mj-lt"/>
              </a:rPr>
              <a:t>“A concessão da aposentadoria híbrida ou mista, prevista no art. 48, § 3º, da Lei nº 8.213/91, não está condicionada ao desempenho de atividade rurícola pelo segurado no momento imediatamente anterior ao requerimento administrativo, sendo, pois, irrelevante a natureza do trabalho exercido nesse período”.</a:t>
            </a:r>
            <a:endParaRPr lang="pt-BR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0854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FB1E8-E0F3-D49D-7CC8-4591672CF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TNU – temas 131 e 168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274C1A-EA3A-FCC6-56AA-3B471FC01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b="0" i="0" dirty="0">
                <a:effectLst/>
                <a:latin typeface="Lato" panose="020F0502020204030203" pitchFamily="34" charset="0"/>
              </a:rPr>
              <a:t>Para a concessão do benefício de aposentadoria por idade híbrida, não é possível somar ao período de carência, urbano ou rural, o tempo de serviço prestado remotamente na qualidade de trabalhador rural sem contribuição. Para fins dessa tese, entende-se por tempo remoto aquele que não se enquadra na descontinuidade admitida pela legislação, para fins de aposentadoria rural por idade, a ser avaliada no caso concreto.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826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2367AD-E3D5-8778-B18A-825B9A7B9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BB56B4-4E0C-361E-7528-4034DCC1B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BR" sz="5400" dirty="0"/>
              <a:t>Tema 1007 dos recursos repetitivos do STJ: O tempo de serviço rural, ainda que remoto e descontínuo, anterior ao advento da Lei 8.213/1991, pode ser computado para fins da carência necessária à obtenção da aposentadoria híbrida por idade, ainda que não tenha sido efetivado o recolhimento das contribuições, nos termos do art. 48, § 3o. da Lei 8.213/1991, seja qual for a predominância do labor misto exercido no período de carência ou o tipo de trabalho exercido no momento do implemento do requisito etário ou do requerimento administrativo.</a:t>
            </a:r>
          </a:p>
        </p:txBody>
      </p:sp>
    </p:spTree>
    <p:extLst>
      <p:ext uri="{BB962C8B-B14F-4D97-AF65-F5344CB8AC3E}">
        <p14:creationId xmlns:p14="http://schemas.microsoft.com/office/powerpoint/2010/main" val="29801327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5C16B-0B00-22D1-C847-67C5E5B0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STJ – respeito aos 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FCFD8F-93D4-AF07-075B-2A06CF09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STJ: “(...) os julgadores devem ter a cautela de não </a:t>
            </a:r>
            <a:r>
              <a:rPr lang="pt-BR" sz="4400" dirty="0">
                <a:solidFill>
                  <a:srgbClr val="FF0000"/>
                </a:solidFill>
              </a:rPr>
              <a:t>transformar o processo em um campo minado</a:t>
            </a:r>
            <a:r>
              <a:rPr lang="pt-BR" sz="4400" dirty="0"/>
              <a:t>. Durante décadas, a propósito de outros textos análogos, prescindiu-se da apresentação da peça em exame. </a:t>
            </a:r>
          </a:p>
        </p:txBody>
      </p:sp>
    </p:spTree>
    <p:extLst>
      <p:ext uri="{BB962C8B-B14F-4D97-AF65-F5344CB8AC3E}">
        <p14:creationId xmlns:p14="http://schemas.microsoft.com/office/powerpoint/2010/main" val="2235919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C5C16B-0B00-22D1-C847-67C5E5B0C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STJ – respeito aos 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FCFD8F-93D4-AF07-075B-2A06CF097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A súbita guinada jurisprudencial colhe de surpresa as partes, que poderão sofrer graves prejuízos. A mudança legislativa não pode ter efeitos retroativos, mas a jurisprudência, na prática, termina por tê-los” (STJ, </a:t>
            </a:r>
            <a:r>
              <a:rPr lang="pt-BR" sz="4000" dirty="0" err="1"/>
              <a:t>AgRg</a:t>
            </a:r>
            <a:r>
              <a:rPr lang="pt-BR" sz="4000" dirty="0"/>
              <a:t>-AI 153.273/CE, rel. Min. Eduardo Ribeiro, j. 05.11.1997).</a:t>
            </a:r>
          </a:p>
        </p:txBody>
      </p:sp>
    </p:spTree>
    <p:extLst>
      <p:ext uri="{BB962C8B-B14F-4D97-AF65-F5344CB8AC3E}">
        <p14:creationId xmlns:p14="http://schemas.microsoft.com/office/powerpoint/2010/main" val="269851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B0106-AB1F-419E-98D7-6342FD1C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F16FF0D-ABDB-175A-F13F-FF65F7C97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Precedente: decisão a ser aplicada em casos futuros.</a:t>
            </a:r>
          </a:p>
          <a:p>
            <a:r>
              <a:rPr lang="pt-BR" sz="4400" dirty="0"/>
              <a:t>Art. 927 do Código de Processo Civil;</a:t>
            </a:r>
          </a:p>
        </p:txBody>
      </p:sp>
    </p:spTree>
    <p:extLst>
      <p:ext uri="{BB962C8B-B14F-4D97-AF65-F5344CB8AC3E}">
        <p14:creationId xmlns:p14="http://schemas.microsoft.com/office/powerpoint/2010/main" val="18232453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7EC28-DC6F-BF9F-47C2-A4F81121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Outro julgado do STJ – jurisprudência banana </a:t>
            </a:r>
            <a:r>
              <a:rPr lang="pt-BR" dirty="0" err="1"/>
              <a:t>boat</a:t>
            </a:r>
            <a:r>
              <a:rPr lang="pt-BR" dirty="0"/>
              <a:t>”: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B0047A-5CBB-0DB0-AA58-124F6F32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 dirty="0"/>
              <a:t>Nas praias de turismo, pelo mundo afora, existe um brinquedo em que uma enorme boia, cheia de pessoas, é arrastada por uma lancha. A função do piloto dessa lancha é fazer derrubar as pessoas montadas no dorso da boia. Para tanto, a lancha desloca-se em linha reta e, de repente, descreve curvas de quase noventa graus. </a:t>
            </a:r>
          </a:p>
        </p:txBody>
      </p:sp>
    </p:spTree>
    <p:extLst>
      <p:ext uri="{BB962C8B-B14F-4D97-AF65-F5344CB8AC3E}">
        <p14:creationId xmlns:p14="http://schemas.microsoft.com/office/powerpoint/2010/main" val="37831773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97EC28-DC6F-BF9F-47C2-A4F81121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t-BR" dirty="0"/>
              <a:t>Outro julgado do STJ – jurisprudência banana </a:t>
            </a:r>
            <a:r>
              <a:rPr lang="pt-BR" dirty="0" err="1"/>
              <a:t>boat</a:t>
            </a:r>
            <a:r>
              <a:rPr lang="pt-BR" dirty="0"/>
              <a:t>”: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B0047A-5CBB-0DB0-AA58-124F6F32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 dirty="0"/>
              <a:t>O jogo só termina quando todos os passageiros da boia estão dentro do mar. Pois bem, o STJ parece ter assumido o papel do piloto dessa lancha. Nosso papel tem sido derrubar os jurisdicionados. (</a:t>
            </a:r>
            <a:r>
              <a:rPr lang="pt-BR" sz="4000" dirty="0" err="1"/>
              <a:t>AgRg</a:t>
            </a:r>
            <a:r>
              <a:rPr lang="pt-BR" sz="4000" dirty="0"/>
              <a:t> no </a:t>
            </a:r>
            <a:r>
              <a:rPr lang="pt-BR" sz="4000" dirty="0" err="1"/>
              <a:t>REsp</a:t>
            </a:r>
            <a:r>
              <a:rPr lang="pt-BR" sz="4000" dirty="0"/>
              <a:t> 382.736/SC, 1ª Seção, rel. p/ acórdão Min. Peçanha Martins, j. 08.10.2013, DJ 25.02.2004, p. 91)</a:t>
            </a:r>
          </a:p>
        </p:txBody>
      </p:sp>
    </p:spTree>
    <p:extLst>
      <p:ext uri="{BB962C8B-B14F-4D97-AF65-F5344CB8AC3E}">
        <p14:creationId xmlns:p14="http://schemas.microsoft.com/office/powerpoint/2010/main" val="22507628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CA841-E264-B784-4552-B4BFBCBE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precedente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4E0DA-D568-5AE6-D1A8-357B0DE64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600" b="0" i="0" dirty="0">
                <a:effectLst/>
                <a:latin typeface="Lato" panose="020F0502020204030203" pitchFamily="34" charset="0"/>
              </a:rPr>
              <a:t>Na ADI 1.232, julgada no ano de 1998, o STF declarou a constitucionalidade do art. 20, § 3º, da Lei nº 8.742/93 (Lei Orgânica da Assistência Social), que, ao regulamentar o art. 203, V, da Constituição, estabeleceu um critério objetivo (renda </a:t>
            </a:r>
            <a:r>
              <a:rPr lang="pt-BR" sz="3600" b="0" i="1" dirty="0">
                <a:effectLst/>
                <a:latin typeface="Lato" panose="020F0502020204030203" pitchFamily="34" charset="0"/>
              </a:rPr>
              <a:t>per capita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 de até ¼ do salário mínimo)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4910812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CA841-E264-B784-4552-B4BFBCBE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precedente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F4E0DA-D568-5AE6-D1A8-357B0DE64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0" i="0" dirty="0">
                <a:effectLst/>
                <a:latin typeface="Lato" panose="020F0502020204030203" pitchFamily="34" charset="0"/>
              </a:rPr>
              <a:t>para a comprovação da falta de condições econômicas da família em manter pessoa idosa ou portadora de deficiência, como condição para a concessão do benefício de prestação continuada da Assistência Social (BPC ou benefício assistencial). 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737537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36358-D9B2-A99C-210A-8D05278D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precedente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D64F3B-6FC6-A264-1DAD-C44CFE45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sz="2800" dirty="0"/>
              <a:t>Após </a:t>
            </a:r>
            <a:r>
              <a:rPr lang="pt-BR" sz="2800" dirty="0">
                <a:solidFill>
                  <a:srgbClr val="FF0000"/>
                </a:solidFill>
              </a:rPr>
              <a:t>15 anos</a:t>
            </a:r>
            <a:r>
              <a:rPr lang="pt-BR" sz="2800" dirty="0"/>
              <a:t>: a</a:t>
            </a:r>
            <a:r>
              <a:rPr lang="pt-BR" sz="2800" b="0" i="0" dirty="0">
                <a:effectLst/>
                <a:latin typeface="Lato" panose="020F0502020204030203" pitchFamily="34" charset="0"/>
              </a:rPr>
              <a:t>pós a prolação de diversas decisões monocráticas no próprio STF contrárias a esse entendimento,</a:t>
            </a:r>
            <a:r>
              <a:rPr lang="pt-BR" sz="2800" b="0" i="0" u="none" strike="noStrike" dirty="0">
                <a:solidFill>
                  <a:srgbClr val="005DBA"/>
                </a:solidFill>
                <a:effectLst/>
                <a:latin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[6]</a:t>
            </a:r>
            <a:r>
              <a:rPr lang="pt-BR" sz="2800" b="0" i="0" u="none" strike="noStrike" dirty="0">
                <a:effectLst/>
                <a:latin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pt-BR" sz="2800" b="0" i="0" dirty="0">
                <a:effectLst/>
                <a:latin typeface="Lato" panose="020F0502020204030203" pitchFamily="34" charset="0"/>
              </a:rPr>
              <a:t>o Plenário da Corte reapreciou a questão na Reclamação 4.374 e nos Recursos Extraordinários 567.985 e 580.963 (Temas nº 27 e nº 312 da repercussão geral), e adotou o entendimento oposto ao adotado na ADI 1.232, permitindo a comprovação da miserabilidade por outros meios além do critério legal objetivo, sob a justificativa de que leis posteriores adotaram critérios mais flexíveis. Assim, a tese fixada no Tema nº 27 tem o seguinte teor: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46330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36358-D9B2-A99C-210A-8D05278D5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Exemplo de precedente - loas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D64F3B-6FC6-A264-1DAD-C44CFE454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48740" algn="just"/>
            <a:r>
              <a:rPr lang="pt-BR" sz="3600" b="0" i="0" dirty="0">
                <a:effectLst/>
                <a:latin typeface="Lato" panose="020F0502020204030203" pitchFamily="34" charset="0"/>
              </a:rPr>
              <a:t>É inconstitucional o § 3º do artigo 20 da Lei 8.742/1993, que estabelece a renda familiar mensal </a:t>
            </a:r>
            <a:r>
              <a:rPr lang="pt-BR" sz="3600" b="0" i="1" dirty="0">
                <a:effectLst/>
                <a:latin typeface="Lato" panose="020F0502020204030203" pitchFamily="34" charset="0"/>
              </a:rPr>
              <a:t>per capita</a:t>
            </a:r>
            <a:r>
              <a:rPr lang="pt-BR" sz="3600" b="0" i="0" dirty="0">
                <a:effectLst/>
                <a:latin typeface="Lato" panose="020F0502020204030203" pitchFamily="34" charset="0"/>
              </a:rPr>
              <a:t> inferior a um quarto do salário mínimo como requisito obrigatório para concessão do benefício assistencial de prestação continuada previsto no artigo 203, V, da Constituição.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29530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9885A-790D-1A18-656A-0A8D8D7F3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Alteração de precedente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17A511-85B2-542C-652B-14BC09D99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/>
              <a:t>Mudança na composição da corte e entendimento pessoal do novo integrante...</a:t>
            </a:r>
          </a:p>
          <a:p>
            <a:endParaRPr lang="pt-BR" dirty="0"/>
          </a:p>
        </p:txBody>
      </p:sp>
      <p:pic>
        <p:nvPicPr>
          <p:cNvPr id="2050" name="Picture 2" descr="Imagens vetoriais Pessoa pensando, banco de Pessoa pensando vetores |  Depositphotos">
            <a:extLst>
              <a:ext uri="{FF2B5EF4-FFF2-40B4-BE49-F238E27FC236}">
                <a16:creationId xmlns:a16="http://schemas.microsoft.com/office/drawing/2014/main" id="{D4AE0734-DE67-7CEB-1093-876391331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7" y="3775623"/>
            <a:ext cx="2371725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3646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4311FD-75DD-498C-1CD4-34E9AECF3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6CEB1E-2227-0D9A-CD60-EF9B1EA74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4000" dirty="0"/>
              <a:t>Coerência da Administração Pública – Moralidade administrativa;</a:t>
            </a:r>
          </a:p>
          <a:p>
            <a:r>
              <a:rPr lang="pt-BR" sz="4000" dirty="0"/>
              <a:t>Atitudes contraditórias no processo judicial e no processo administrativo;</a:t>
            </a:r>
          </a:p>
          <a:p>
            <a:r>
              <a:rPr lang="pt-BR" sz="4000" dirty="0"/>
              <a:t>Reconhecimento de um direito no âmbito administrativo e julgados diferentes dos Tribunais.</a:t>
            </a:r>
          </a:p>
        </p:txBody>
      </p:sp>
    </p:spTree>
    <p:extLst>
      <p:ext uri="{BB962C8B-B14F-4D97-AF65-F5344CB8AC3E}">
        <p14:creationId xmlns:p14="http://schemas.microsoft.com/office/powerpoint/2010/main" val="1168961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ACA44-1CE9-42AC-E4E2-C9B7F69A2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COERÊNCIA – exemplo do Dr. </a:t>
            </a:r>
            <a:r>
              <a:rPr lang="pt-BR" dirty="0" err="1"/>
              <a:t>fabiano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C1D485-E8A2-63FB-8559-4055D4DE65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Lei n. 13.846 – auxílio-reclusão regime semiaberto;</a:t>
            </a:r>
          </a:p>
          <a:p>
            <a:r>
              <a:rPr lang="pt-BR" sz="4000" dirty="0"/>
              <a:t>Data da prisão – anterior ao advento da lei ou da MP;</a:t>
            </a:r>
          </a:p>
          <a:p>
            <a:r>
              <a:rPr lang="pt-BR" sz="4000" dirty="0"/>
              <a:t>Progressão de regime.</a:t>
            </a:r>
          </a:p>
          <a:p>
            <a:r>
              <a:rPr lang="pt-BR" sz="4000" dirty="0"/>
              <a:t>Direito adquirido ao regime jurídico.</a:t>
            </a:r>
          </a:p>
        </p:txBody>
      </p:sp>
    </p:spTree>
    <p:extLst>
      <p:ext uri="{BB962C8B-B14F-4D97-AF65-F5344CB8AC3E}">
        <p14:creationId xmlns:p14="http://schemas.microsoft.com/office/powerpoint/2010/main" val="3318831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B3C08-BBA1-06DA-68CE-A7F22F486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 128 – auxílio-reclusão – regime fechado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8F0C8FD-5EE9-273D-847D-F94A3DC27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79"/>
            <a:ext cx="10031138" cy="4472247"/>
          </a:xfrm>
        </p:spPr>
        <p:txBody>
          <a:bodyPr>
            <a:noAutofit/>
          </a:bodyPr>
          <a:lstStyle/>
          <a:p>
            <a:r>
              <a:rPr lang="pt-BR" sz="3600" dirty="0"/>
              <a:t>Art. 383. Para fins de reconhecimento do direito ao auxílio-reclusão será exigida a comprovação das qualidades de segurado e de dependente, observando ainda:</a:t>
            </a:r>
          </a:p>
          <a:p>
            <a:r>
              <a:rPr lang="pt-BR" sz="3600" dirty="0"/>
              <a:t>I - o regime de reclusão deverá ser </a:t>
            </a:r>
            <a:r>
              <a:rPr lang="pt-BR" sz="3600" dirty="0">
                <a:solidFill>
                  <a:srgbClr val="FF0000"/>
                </a:solidFill>
              </a:rPr>
              <a:t>fechado</a:t>
            </a:r>
            <a:r>
              <a:rPr lang="pt-BR" sz="3600" dirty="0"/>
              <a:t>;</a:t>
            </a:r>
          </a:p>
          <a:p>
            <a:r>
              <a:rPr lang="pt-BR" sz="3600" dirty="0"/>
              <a:t>II - o recluso deverá ser segurado de baixa renda; e</a:t>
            </a:r>
          </a:p>
          <a:p>
            <a:r>
              <a:rPr lang="pt-BR" sz="3600" dirty="0"/>
              <a:t>III - carência de 24 (vinte e quatro) meses de contribuição do instituidor.</a:t>
            </a:r>
          </a:p>
          <a:p>
            <a:endParaRPr lang="pt-BR" sz="3600" dirty="0"/>
          </a:p>
          <a:p>
            <a:r>
              <a:rPr lang="pt-BR" sz="3600" dirty="0"/>
              <a:t>§ 1º O disposto no caput aplica-se a fatos geradores ocorridos a partir de 18 de janeiro de 2019, data da publicação de Medida Provisória nº 871, de 2019, convertida na Lei nº 13.846, de 2019.</a:t>
            </a:r>
          </a:p>
        </p:txBody>
      </p:sp>
    </p:spTree>
    <p:extLst>
      <p:ext uri="{BB962C8B-B14F-4D97-AF65-F5344CB8AC3E}">
        <p14:creationId xmlns:p14="http://schemas.microsoft.com/office/powerpoint/2010/main" val="215170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A030E-8A59-B91A-0E9F-C28F0E384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239B1C-823D-76E7-D906-642A68068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5400" dirty="0"/>
              <a:t>Jurisprudência – não há a eficácia vinculante do precedente. </a:t>
            </a:r>
          </a:p>
          <a:p>
            <a:r>
              <a:rPr lang="pt-BR" sz="5400" dirty="0"/>
              <a:t>Brasil – não há o sistema da “common </a:t>
            </a:r>
            <a:r>
              <a:rPr lang="pt-BR" sz="5400" dirty="0" err="1"/>
              <a:t>law</a:t>
            </a:r>
            <a:r>
              <a:rPr lang="pt-BR" sz="5400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39209539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AD04BF-5595-51CC-EBF7-F3544DF0A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 128 – auxílio-reclusão – regime fechado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627117-A400-29CD-9003-8E1211BC5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3600" dirty="0"/>
              <a:t>(...)</a:t>
            </a:r>
          </a:p>
          <a:p>
            <a:r>
              <a:rPr lang="pt-BR" sz="3600" dirty="0"/>
              <a:t>§ 4º O benefício de auxílio-reclusão concedido para </a:t>
            </a:r>
            <a:r>
              <a:rPr lang="pt-BR" sz="3600" dirty="0">
                <a:solidFill>
                  <a:srgbClr val="FF0000"/>
                </a:solidFill>
              </a:rPr>
              <a:t>fatos geradores ocorridos antes de 18 de janeiro de 2019 deverá ser mantido nos casos de cumprimento de pena no regime semiaberto</a:t>
            </a:r>
            <a:r>
              <a:rPr lang="pt-BR" sz="3600" dirty="0"/>
              <a:t>, ainda que a progressão do regime fechado para o semiaberto ocorra na vigência da Medida Provisória nº 871, de 2019.</a:t>
            </a:r>
          </a:p>
        </p:txBody>
      </p:sp>
    </p:spTree>
    <p:extLst>
      <p:ext uri="{BB962C8B-B14F-4D97-AF65-F5344CB8AC3E}">
        <p14:creationId xmlns:p14="http://schemas.microsoft.com/office/powerpoint/2010/main" val="34900125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7E07F-D627-655E-EABD-223256D9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 128 – revisão do benefício de </a:t>
            </a:r>
            <a:r>
              <a:rPr lang="pt-BR" dirty="0" err="1"/>
              <a:t>Atc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833443-B415-F154-AAFA-434F640A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237311"/>
            <a:ext cx="9784080" cy="4206240"/>
          </a:xfrm>
        </p:spPr>
        <p:txBody>
          <a:bodyPr>
            <a:noAutofit/>
          </a:bodyPr>
          <a:lstStyle/>
          <a:p>
            <a:r>
              <a:rPr lang="pt-BR" sz="4000" dirty="0"/>
              <a:t>Art. 589. É vedada a transformação de aposentadoria por idade, tempo de contribuição e especial, em outra espécie, após o recebimento do primeiro pagamento do benefício ou do saque do respectivo FGTS ou do PIS.</a:t>
            </a:r>
          </a:p>
        </p:txBody>
      </p:sp>
    </p:spTree>
    <p:extLst>
      <p:ext uri="{BB962C8B-B14F-4D97-AF65-F5344CB8AC3E}">
        <p14:creationId xmlns:p14="http://schemas.microsoft.com/office/powerpoint/2010/main" val="12733935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7E07F-D627-655E-EABD-223256D9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 128 – revisão do benefício de </a:t>
            </a:r>
            <a:r>
              <a:rPr lang="pt-BR" dirty="0" err="1"/>
              <a:t>Atc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833443-B415-F154-AAFA-434F640A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237311"/>
            <a:ext cx="9784080" cy="4206240"/>
          </a:xfrm>
        </p:spPr>
        <p:txBody>
          <a:bodyPr>
            <a:noAutofit/>
          </a:bodyPr>
          <a:lstStyle/>
          <a:p>
            <a:r>
              <a:rPr lang="pt-BR" sz="3200" dirty="0"/>
              <a:t>§ 1º </a:t>
            </a:r>
            <a:r>
              <a:rPr lang="pt-BR" sz="3200" dirty="0">
                <a:solidFill>
                  <a:srgbClr val="FF0000"/>
                </a:solidFill>
              </a:rPr>
              <a:t>Na hipótese de o segurado ter implementado todas as condições para mais de uma espécie de aposentadoria na data da entrada do requerimento e em não tendo sido lhe oferecido o direito de opção pelo melhor benefício, poderá solicitar revisão e alteração para espécie que lhe é mais vantajosa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83775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17E07F-D627-655E-EABD-223256D9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 128 – revisão do benefício de </a:t>
            </a:r>
            <a:r>
              <a:rPr lang="pt-BR" dirty="0" err="1"/>
              <a:t>Atc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833443-B415-F154-AAFA-434F640AA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5400" dirty="0"/>
              <a:t>§ 3º No caso do § 2º, os efeitos financeiros serão fixados da DPR.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9053968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4C958A-338E-3B29-855A-FE17EDFC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Eficácia da coisa julgada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D3FAEF-21C4-A518-9C90-FEA56611FC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400" dirty="0"/>
              <a:t>Tema do RE 949.227</a:t>
            </a:r>
          </a:p>
          <a:p>
            <a:r>
              <a:rPr lang="pt-BR" sz="4400" dirty="0"/>
              <a:t>https://www.conjur.com.br/2022-mai-15/vista-suspende-julgamento-limites-coisa-julgada-tributaria</a:t>
            </a:r>
          </a:p>
          <a:p>
            <a:r>
              <a:rPr lang="pt-BR" sz="4400" dirty="0"/>
              <a:t>Seara tributária – e previdenciária?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48282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26790-939E-6AD2-0313-06A60C13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Eficácia da coisa julga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D423A4-6DDB-3BC9-71DD-8BB869C51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 dirty="0"/>
              <a:t>O Recurso Extraordinário 955.227, de relatoria do ministro Barroso, discute o que acontece com a decisão tributária transitada em julgado (definitiva, por não caber mais recursos) quando, posteriormente, o STF se pronuncia em sentido contrário.</a:t>
            </a:r>
          </a:p>
        </p:txBody>
      </p:sp>
    </p:spTree>
    <p:extLst>
      <p:ext uri="{BB962C8B-B14F-4D97-AF65-F5344CB8AC3E}">
        <p14:creationId xmlns:p14="http://schemas.microsoft.com/office/powerpoint/2010/main" val="1514686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726790-939E-6AD2-0313-06A60C135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Eficácia da coisa julga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D423A4-6DDB-3BC9-71DD-8BB869C51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/>
              <a:t>Já </a:t>
            </a:r>
            <a:r>
              <a:rPr lang="pt-BR" sz="4000" dirty="0"/>
              <a:t>o Recurso Extraordinário 949.297, de relatoria do ministro Fachin, discute o que acontece com a decisão tributária transitada em julgado quando, posteriormente, o STF declarar que tal tributo é, na verdade, constitucional.</a:t>
            </a:r>
          </a:p>
        </p:txBody>
      </p:sp>
    </p:spTree>
    <p:extLst>
      <p:ext uri="{BB962C8B-B14F-4D97-AF65-F5344CB8AC3E}">
        <p14:creationId xmlns:p14="http://schemas.microsoft.com/office/powerpoint/2010/main" val="307278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F01AA-6F97-8C44-02F2-38E27965A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dirty="0"/>
              <a:t>Precedentes e Eficácia Erga Omnes da Coisa Julgada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E44EF6-0C25-087A-BD58-7DDB644C9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4000" b="0" i="0" dirty="0">
                <a:effectLst/>
                <a:latin typeface="Lato" panose="020B0604020202020204" pitchFamily="34" charset="0"/>
              </a:rPr>
              <a:t>Eficácia </a:t>
            </a:r>
            <a:r>
              <a:rPr lang="pt-BR" sz="4000" b="0" i="1" dirty="0">
                <a:effectLst/>
                <a:latin typeface="Lato" panose="020B0604020202020204" pitchFamily="34" charset="0"/>
              </a:rPr>
              <a:t>erga omnes</a:t>
            </a:r>
            <a:r>
              <a:rPr lang="pt-BR" sz="4000" b="0" i="0" dirty="0">
                <a:effectLst/>
                <a:latin typeface="Lato" panose="020B0604020202020204" pitchFamily="34" charset="0"/>
              </a:rPr>
              <a:t> da coisa julgada: a produção dos efeitos se restringe ao dispositivo.</a:t>
            </a:r>
          </a:p>
          <a:p>
            <a:r>
              <a:rPr lang="pt-BR" sz="4000" b="0" i="0" dirty="0">
                <a:effectLst/>
                <a:latin typeface="Lato" panose="020B0604020202020204" pitchFamily="34" charset="0"/>
              </a:rPr>
              <a:t>Nos precedentes são considerados os </a:t>
            </a:r>
            <a:r>
              <a:rPr lang="pt-BR" sz="4000" b="0" i="0" dirty="0">
                <a:solidFill>
                  <a:srgbClr val="FF0000"/>
                </a:solidFill>
                <a:effectLst/>
                <a:latin typeface="Lato" panose="020B0604020202020204" pitchFamily="34" charset="0"/>
              </a:rPr>
              <a:t>fundamentos</a:t>
            </a:r>
            <a:r>
              <a:rPr lang="pt-BR" sz="4000" b="0" i="0" dirty="0">
                <a:effectLst/>
                <a:latin typeface="Lato" panose="020B0604020202020204" pitchFamily="34" charset="0"/>
              </a:rPr>
              <a:t> da decisão. </a:t>
            </a:r>
          </a:p>
        </p:txBody>
      </p:sp>
    </p:spTree>
    <p:extLst>
      <p:ext uri="{BB962C8B-B14F-4D97-AF65-F5344CB8AC3E}">
        <p14:creationId xmlns:p14="http://schemas.microsoft.com/office/powerpoint/2010/main" val="34379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D4804-40CE-9673-9884-DBD7D65DD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Transcendência dos motivos determinantes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2348D8-22D6-9FCF-BC51-D4F56480F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A teoria da transcendência dos motivos determinantes reconhece a existência de efeitos irradiantes à </a:t>
            </a:r>
            <a:r>
              <a:rPr lang="pt-BR" sz="4400" dirty="0" err="1"/>
              <a:t>ratio</a:t>
            </a:r>
            <a:r>
              <a:rPr lang="pt-BR" sz="4400" dirty="0"/>
              <a:t> </a:t>
            </a:r>
            <a:r>
              <a:rPr lang="pt-BR" sz="4400" dirty="0" err="1"/>
              <a:t>decidendi</a:t>
            </a:r>
            <a:r>
              <a:rPr lang="pt-BR" sz="4400" dirty="0"/>
              <a:t>, ou seja, à parte da fundamentação necessária e suficiente à conclusão do julgamento.</a:t>
            </a:r>
          </a:p>
        </p:txBody>
      </p:sp>
    </p:spTree>
    <p:extLst>
      <p:ext uri="{BB962C8B-B14F-4D97-AF65-F5344CB8AC3E}">
        <p14:creationId xmlns:p14="http://schemas.microsoft.com/office/powerpoint/2010/main" val="4041990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52D27E-B28F-93D0-0A87-D6C0B9655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BE87E9-D9C8-7648-A481-347843256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="0" i="0" dirty="0">
                <a:effectLst/>
                <a:latin typeface="Lato" panose="020F0502020204030203" pitchFamily="34" charset="0"/>
              </a:rPr>
              <a:t>Precedentes: versam sobre questões de fato.</a:t>
            </a:r>
          </a:p>
          <a:p>
            <a:r>
              <a:rPr lang="pt-BR" sz="4000" dirty="0">
                <a:latin typeface="Lato" panose="020F0502020204030203" pitchFamily="34" charset="0"/>
              </a:rPr>
              <a:t>Há substituição da </a:t>
            </a:r>
            <a:r>
              <a:rPr lang="pt-BR" sz="4000" b="1" i="0" dirty="0">
                <a:effectLst/>
                <a:latin typeface="Lato" panose="020F0502020204030203" pitchFamily="34" charset="0"/>
              </a:rPr>
              <a:t>jurisprudência de ementários</a:t>
            </a:r>
            <a:r>
              <a:rPr lang="pt-BR" sz="4000" b="0" i="0" dirty="0">
                <a:effectLst/>
                <a:latin typeface="Lato" panose="020F0502020204030203" pitchFamily="34" charset="0"/>
              </a:rPr>
              <a:t> (com </a:t>
            </a:r>
            <a:r>
              <a:rPr lang="pt-BR" sz="4000" b="0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força persuasiva</a:t>
            </a:r>
            <a:r>
              <a:rPr lang="pt-BR" sz="4000" b="0" i="0" dirty="0">
                <a:effectLst/>
                <a:latin typeface="Lato" panose="020F0502020204030203" pitchFamily="34" charset="0"/>
              </a:rPr>
              <a:t>) </a:t>
            </a:r>
            <a:r>
              <a:rPr lang="pt-BR" sz="4000" b="1" i="0" dirty="0">
                <a:effectLst/>
                <a:latin typeface="Lato" panose="020F0502020204030203" pitchFamily="34" charset="0"/>
              </a:rPr>
              <a:t>pelos enunciados de precedentes</a:t>
            </a:r>
            <a:r>
              <a:rPr lang="pt-BR" sz="4000" b="0" i="0" dirty="0">
                <a:effectLst/>
                <a:latin typeface="Lato" panose="020F0502020204030203" pitchFamily="34" charset="0"/>
              </a:rPr>
              <a:t> (com </a:t>
            </a:r>
            <a:r>
              <a:rPr lang="pt-BR" sz="4000" b="0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força vinculante</a:t>
            </a:r>
            <a:r>
              <a:rPr lang="pt-BR" sz="4000" b="0" i="0" dirty="0">
                <a:effectLst/>
                <a:latin typeface="Lato" panose="020F0502020204030203" pitchFamily="34" charset="0"/>
              </a:rPr>
              <a:t>). 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681339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71DA6-97E5-D148-CDF8-407CD2D17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58E29D-6248-C9FC-3F21-C6845C562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4000" dirty="0"/>
              <a:t>Tabela – Oficial de Gabinete da 7ª Vara Previdenciária – Dra. Tatiana </a:t>
            </a:r>
            <a:r>
              <a:rPr lang="pt-BR" sz="4000" dirty="0" err="1"/>
              <a:t>Boghourian</a:t>
            </a:r>
            <a:endParaRPr lang="pt-BR" sz="4000" dirty="0"/>
          </a:p>
          <a:p>
            <a:endParaRPr lang="pt-BR" sz="4000" dirty="0"/>
          </a:p>
          <a:p>
            <a:r>
              <a:rPr lang="pt-BR" sz="4000" dirty="0"/>
              <a:t>Palavra “precedente” no Código de Processo Civil: aparece quatro vezes.</a:t>
            </a:r>
          </a:p>
          <a:p>
            <a:endParaRPr lang="pt-BR" sz="4000" dirty="0"/>
          </a:p>
          <a:p>
            <a:r>
              <a:rPr lang="it-IT" sz="4000" dirty="0">
                <a:latin typeface="Lato" panose="020F0502020204030203" pitchFamily="34" charset="0"/>
              </a:rPr>
              <a:t>A</a:t>
            </a:r>
            <a:r>
              <a:rPr lang="it-IT" sz="4000" b="0" i="0" dirty="0">
                <a:effectLst/>
                <a:latin typeface="Lato" panose="020F0502020204030203" pitchFamily="34" charset="0"/>
              </a:rPr>
              <a:t>rts. 489, V e VI, 926, § 2º, e 927, § 5º.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56216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48422D-FC96-9430-0AA5-883C5AFE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Precedentes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3D1425-B0D7-7E35-CC13-49EE6ED103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5400" dirty="0"/>
              <a:t>Palavra “jurisprudência” – aparece dez vezes no Código de Processo Civil. </a:t>
            </a:r>
          </a:p>
        </p:txBody>
      </p:sp>
    </p:spTree>
    <p:extLst>
      <p:ext uri="{BB962C8B-B14F-4D97-AF65-F5344CB8AC3E}">
        <p14:creationId xmlns:p14="http://schemas.microsoft.com/office/powerpoint/2010/main" val="38236544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 Tiras">
  <a:themeElements>
    <a:clrScheme name="Em Tiras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Em Tira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m Tiras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 Tiras</Template>
  <TotalTime>276</TotalTime>
  <Words>2068</Words>
  <Application>Microsoft Office PowerPoint</Application>
  <PresentationFormat>Widescreen</PresentationFormat>
  <Paragraphs>123</Paragraphs>
  <Slides>46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50" baseType="lpstr">
      <vt:lpstr>Corbel</vt:lpstr>
      <vt:lpstr>Lato</vt:lpstr>
      <vt:lpstr>Wingdings</vt:lpstr>
      <vt:lpstr>Em Tiras</vt:lpstr>
      <vt:lpstr>Vinculação aos Precedentes Previdenciários</vt:lpstr>
      <vt:lpstr>Precedentes</vt:lpstr>
      <vt:lpstr>Precedentes</vt:lpstr>
      <vt:lpstr>Precedentes</vt:lpstr>
      <vt:lpstr>Precedentes e Eficácia Erga Omnes da Coisa Julgada</vt:lpstr>
      <vt:lpstr>Transcendência dos motivos determinantes</vt:lpstr>
      <vt:lpstr>Precedentes</vt:lpstr>
      <vt:lpstr>Precedentes</vt:lpstr>
      <vt:lpstr>Precedentes</vt:lpstr>
      <vt:lpstr>Precedentes previdenciários e Juizados Especiais Federais</vt:lpstr>
      <vt:lpstr>precedentes</vt:lpstr>
      <vt:lpstr>Precedentes</vt:lpstr>
      <vt:lpstr>Precedentes</vt:lpstr>
      <vt:lpstr>Precedentes anteriores ao Código de Processo Civil atual</vt:lpstr>
      <vt:lpstr>Precedentes</vt:lpstr>
      <vt:lpstr>Precedentes</vt:lpstr>
      <vt:lpstr>Precedentes</vt:lpstr>
      <vt:lpstr>Razão importante</vt:lpstr>
      <vt:lpstr>Precedentes</vt:lpstr>
      <vt:lpstr>precedentes</vt:lpstr>
      <vt:lpstr>precedentes</vt:lpstr>
      <vt:lpstr>Fundamentos da observância dos precedentes formulados pelos tribunais de segunda instância aos processos dos juizados especiais cíveis:</vt:lpstr>
      <vt:lpstr>Fundamentos da observância dos precedentes formulados pelos tribunais de segunda instância aos processos dos juizados especiais cíveis:</vt:lpstr>
      <vt:lpstr>Fundamentos da observância dos precedentes formulados pelos tribunais de segunda instância aos processos dos juizados especiais cíveis:</vt:lpstr>
      <vt:lpstr>Outro exemplo – criação da súmula 103 do TRF4:</vt:lpstr>
      <vt:lpstr>TNU – temas 131 e 168</vt:lpstr>
      <vt:lpstr>precedentes</vt:lpstr>
      <vt:lpstr>STJ – respeito aos precedentes</vt:lpstr>
      <vt:lpstr>STJ – respeito aos precedentes</vt:lpstr>
      <vt:lpstr>Outro julgado do STJ – jurisprudência banana boat”:</vt:lpstr>
      <vt:lpstr>Outro julgado do STJ – jurisprudência banana boat”:</vt:lpstr>
      <vt:lpstr>Exemplo de precedente</vt:lpstr>
      <vt:lpstr>Exemplo de precedente</vt:lpstr>
      <vt:lpstr>Exemplo de precedente</vt:lpstr>
      <vt:lpstr>Exemplo de precedente - loas</vt:lpstr>
      <vt:lpstr>Alteração de precedente</vt:lpstr>
      <vt:lpstr>Precedentes </vt:lpstr>
      <vt:lpstr>COERÊNCIA – exemplo do Dr. fabiano</vt:lpstr>
      <vt:lpstr>IN 128 – auxílio-reclusão – regime fechado</vt:lpstr>
      <vt:lpstr>IN 128 – auxílio-reclusão – regime fechado</vt:lpstr>
      <vt:lpstr>In 128 – revisão do benefício de Atc</vt:lpstr>
      <vt:lpstr>In 128 – revisão do benefício de Atc</vt:lpstr>
      <vt:lpstr>In 128 – revisão do benefício de Atc</vt:lpstr>
      <vt:lpstr>Eficácia da coisa julgada</vt:lpstr>
      <vt:lpstr>Eficácia da coisa julga</vt:lpstr>
      <vt:lpstr>Eficácia da coisa julga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Vinculação aos Precedentes Previdenciários</dc:title>
  <dc:creator>Vanessa Mello</dc:creator>
  <cp:lastModifiedBy>Vanessa Mello</cp:lastModifiedBy>
  <cp:revision>24</cp:revision>
  <dcterms:created xsi:type="dcterms:W3CDTF">2022-07-29T20:53:14Z</dcterms:created>
  <dcterms:modified xsi:type="dcterms:W3CDTF">2022-08-14T20:30:22Z</dcterms:modified>
</cp:coreProperties>
</file>