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1072-BB56-48BD-8B5A-A450BF71737B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D9297-131F-4EBB-AA7A-27C32C6C69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/>
          <a:lstStyle/>
          <a:p>
            <a:r>
              <a:rPr lang="pt-BR" sz="4000" dirty="0" smtClean="0"/>
              <a:t>Neoplasias</a:t>
            </a:r>
            <a:r>
              <a:rPr lang="pt-BR" dirty="0" smtClean="0"/>
              <a:t> malignas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O câncer é um grupo de </a:t>
            </a:r>
            <a:r>
              <a:rPr lang="pt-BR" dirty="0" smtClean="0">
                <a:solidFill>
                  <a:schemeClr val="tx1"/>
                </a:solidFill>
              </a:rPr>
              <a:t>doenças distintas.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Persistência </a:t>
            </a:r>
            <a:r>
              <a:rPr lang="pt-BR" sz="3600" dirty="0"/>
              <a:t>do tratamento X Ausência de incapacidade </a:t>
            </a:r>
            <a:r>
              <a:rPr lang="pt-BR" sz="3600" dirty="0" smtClean="0"/>
              <a:t>para o trabalho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ctr">
              <a:buNone/>
            </a:pPr>
            <a:r>
              <a:rPr lang="pt-BR" dirty="0" err="1" smtClean="0"/>
              <a:t>Hormonioterapia</a:t>
            </a:r>
            <a:r>
              <a:rPr lang="pt-BR" dirty="0" smtClean="0"/>
              <a:t>:</a:t>
            </a:r>
          </a:p>
          <a:p>
            <a:pPr algn="ctr">
              <a:buNone/>
            </a:pPr>
            <a:r>
              <a:rPr lang="pt-BR" dirty="0" err="1" smtClean="0"/>
              <a:t>Tamoxifeno</a:t>
            </a:r>
            <a:r>
              <a:rPr lang="pt-BR" dirty="0"/>
              <a:t>, </a:t>
            </a:r>
            <a:r>
              <a:rPr lang="pt-BR" dirty="0" err="1" smtClean="0"/>
              <a:t>Anastrozol</a:t>
            </a:r>
            <a:r>
              <a:rPr lang="pt-BR" dirty="0" smtClean="0"/>
              <a:t> (neoplasias de mama), </a:t>
            </a:r>
            <a:r>
              <a:rPr lang="pt-BR" dirty="0"/>
              <a:t>Ácido </a:t>
            </a:r>
            <a:r>
              <a:rPr lang="pt-BR" dirty="0" err="1" smtClean="0"/>
              <a:t>Zolendrônico</a:t>
            </a:r>
            <a:r>
              <a:rPr lang="pt-BR" dirty="0" smtClean="0"/>
              <a:t> (neoplasias de próstata).</a:t>
            </a:r>
            <a:endParaRPr lang="pt-BR" dirty="0"/>
          </a:p>
          <a:p>
            <a:pPr>
              <a:buNone/>
            </a:pPr>
            <a:r>
              <a:rPr lang="pt-BR" dirty="0" err="1" smtClean="0"/>
              <a:t>Imatinibe</a:t>
            </a:r>
            <a:r>
              <a:rPr lang="pt-BR" dirty="0" smtClean="0"/>
              <a:t> (</a:t>
            </a:r>
            <a:r>
              <a:rPr lang="pt-BR" dirty="0" err="1" smtClean="0"/>
              <a:t>Glivec</a:t>
            </a:r>
            <a:r>
              <a:rPr lang="pt-BR" dirty="0" smtClean="0"/>
              <a:t>) na leucemia </a:t>
            </a:r>
            <a:r>
              <a:rPr lang="pt-BR" dirty="0" err="1" smtClean="0"/>
              <a:t>mielóide</a:t>
            </a:r>
            <a:r>
              <a:rPr lang="pt-BR" dirty="0" smtClean="0"/>
              <a:t> crônica.</a:t>
            </a:r>
          </a:p>
          <a:p>
            <a:pPr algn="ctr">
              <a:buNone/>
            </a:pPr>
            <a:r>
              <a:rPr lang="pt-BR" dirty="0" smtClean="0"/>
              <a:t>Efeitos colaterais em geral são de baixo impacto na atividade </a:t>
            </a:r>
            <a:r>
              <a:rPr lang="pt-BR" dirty="0" err="1" smtClean="0"/>
              <a:t>laborativa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Ausência </a:t>
            </a:r>
            <a:r>
              <a:rPr lang="pt-BR" sz="3600" dirty="0"/>
              <a:t>de incapacidade após o tratamento.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algn="ctr">
              <a:buNone/>
            </a:pPr>
            <a:r>
              <a:rPr lang="pt-BR" dirty="0" smtClean="0"/>
              <a:t>Biópsia do </a:t>
            </a:r>
            <a:r>
              <a:rPr lang="pt-BR" dirty="0" err="1"/>
              <a:t>linfonodo</a:t>
            </a:r>
            <a:r>
              <a:rPr lang="pt-BR" dirty="0"/>
              <a:t> sentinela. </a:t>
            </a:r>
          </a:p>
          <a:p>
            <a:pPr algn="ctr">
              <a:buNone/>
            </a:pPr>
            <a:r>
              <a:rPr lang="pt-BR" dirty="0" smtClean="0"/>
              <a:t>A </a:t>
            </a:r>
            <a:r>
              <a:rPr lang="pt-BR" dirty="0"/>
              <a:t>biópsia do </a:t>
            </a:r>
            <a:r>
              <a:rPr lang="pt-BR" dirty="0" err="1"/>
              <a:t>linfonodo</a:t>
            </a:r>
            <a:r>
              <a:rPr lang="pt-BR" dirty="0"/>
              <a:t> sentinela não causa </a:t>
            </a:r>
            <a:r>
              <a:rPr lang="pt-BR" dirty="0" err="1"/>
              <a:t>linfedema</a:t>
            </a:r>
            <a:r>
              <a:rPr lang="pt-BR" dirty="0"/>
              <a:t> e, </a:t>
            </a:r>
            <a:r>
              <a:rPr lang="pt-BR" dirty="0" err="1" smtClean="0"/>
              <a:t>consequentemente</a:t>
            </a:r>
            <a:r>
              <a:rPr lang="pt-BR" dirty="0" smtClean="0"/>
              <a:t>, </a:t>
            </a:r>
            <a:r>
              <a:rPr lang="pt-BR" dirty="0"/>
              <a:t>não gera incapacidade </a:t>
            </a:r>
            <a:r>
              <a:rPr lang="pt-BR" dirty="0" smtClean="0"/>
              <a:t>para o </a:t>
            </a:r>
            <a:r>
              <a:rPr lang="pt-BR" dirty="0"/>
              <a:t>trabalho, </a:t>
            </a:r>
            <a:r>
              <a:rPr lang="pt-BR" dirty="0" smtClean="0"/>
              <a:t>independe </a:t>
            </a:r>
            <a:r>
              <a:rPr lang="pt-BR" dirty="0"/>
              <a:t>de qual seja.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Ausência de incapacidade após o tratamento.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sz="3600" dirty="0"/>
              <a:t>Esvaziamento </a:t>
            </a:r>
            <a:r>
              <a:rPr lang="pt-BR" sz="3600" dirty="0" err="1"/>
              <a:t>linfonodal</a:t>
            </a:r>
            <a:r>
              <a:rPr lang="pt-BR" sz="3600" dirty="0"/>
              <a:t> </a:t>
            </a:r>
            <a:r>
              <a:rPr lang="pt-BR" sz="3600" dirty="0" smtClean="0"/>
              <a:t>axilar (causa </a:t>
            </a:r>
            <a:r>
              <a:rPr lang="pt-BR" sz="3600" dirty="0" err="1" smtClean="0"/>
              <a:t>linfedema</a:t>
            </a:r>
            <a:r>
              <a:rPr lang="pt-BR" sz="3600" dirty="0" smtClean="0"/>
              <a:t> em 2 a 20% dos casos).</a:t>
            </a:r>
          </a:p>
          <a:p>
            <a:pPr algn="ctr">
              <a:buNone/>
            </a:pPr>
            <a:endParaRPr lang="pt-BR" sz="3600" dirty="0"/>
          </a:p>
          <a:p>
            <a:pPr algn="ctr">
              <a:buNone/>
            </a:pPr>
            <a:r>
              <a:rPr lang="pt-BR" sz="3600" dirty="0"/>
              <a:t>R</a:t>
            </a:r>
            <a:r>
              <a:rPr lang="pt-BR" sz="3600" dirty="0" smtClean="0"/>
              <a:t>ecomendações </a:t>
            </a:r>
            <a:r>
              <a:rPr lang="pt-BR" sz="3600" dirty="0"/>
              <a:t>atuais </a:t>
            </a:r>
            <a:r>
              <a:rPr lang="pt-BR" sz="3600" dirty="0" smtClean="0"/>
              <a:t>para a </a:t>
            </a:r>
            <a:r>
              <a:rPr lang="pt-BR" sz="3600" dirty="0"/>
              <a:t>profilaxia do </a:t>
            </a:r>
            <a:r>
              <a:rPr lang="pt-BR" sz="3600" dirty="0" err="1" smtClean="0"/>
              <a:t>linfedema</a:t>
            </a:r>
            <a:r>
              <a:rPr lang="pt-BR" sz="3600" dirty="0" smtClean="0"/>
              <a:t>:</a:t>
            </a:r>
          </a:p>
          <a:p>
            <a:pPr algn="ctr">
              <a:buNone/>
            </a:pPr>
            <a:r>
              <a:rPr lang="pt-BR" sz="3600" dirty="0" smtClean="0"/>
              <a:t> </a:t>
            </a:r>
            <a:r>
              <a:rPr lang="pt-BR" sz="3600" dirty="0"/>
              <a:t>	U</a:t>
            </a:r>
            <a:r>
              <a:rPr lang="pt-BR" sz="3600" dirty="0" smtClean="0"/>
              <a:t>so </a:t>
            </a:r>
            <a:r>
              <a:rPr lang="pt-BR" sz="3600" dirty="0"/>
              <a:t>de luva compressiva durante o </a:t>
            </a:r>
            <a:r>
              <a:rPr lang="pt-BR" sz="3600" dirty="0" smtClean="0"/>
              <a:t>trabalho</a:t>
            </a:r>
          </a:p>
          <a:p>
            <a:pPr algn="ctr">
              <a:buNone/>
            </a:pPr>
            <a:r>
              <a:rPr lang="pt-BR" sz="3600" dirty="0"/>
              <a:t>	E</a:t>
            </a:r>
            <a:r>
              <a:rPr lang="pt-BR" sz="3600" dirty="0" smtClean="0"/>
              <a:t>vitar </a:t>
            </a:r>
            <a:r>
              <a:rPr lang="pt-BR" sz="3600" dirty="0"/>
              <a:t>altas temperaturas por tempo prolongado com o membro </a:t>
            </a:r>
            <a:r>
              <a:rPr lang="pt-BR" sz="3600" dirty="0" smtClean="0"/>
              <a:t>afetado.</a:t>
            </a:r>
          </a:p>
          <a:p>
            <a:pPr algn="ctr">
              <a:buNone/>
            </a:pPr>
            <a:r>
              <a:rPr lang="pt-BR" sz="3600" dirty="0"/>
              <a:t>	N</a:t>
            </a:r>
            <a:r>
              <a:rPr lang="pt-BR" sz="3600" dirty="0" smtClean="0"/>
              <a:t>ão </a:t>
            </a:r>
            <a:r>
              <a:rPr lang="pt-BR" sz="3600" dirty="0"/>
              <a:t>manipular persistentemente pesos superiores a 4 kg com o membro esvaziado. </a:t>
            </a:r>
            <a:endParaRPr lang="pt-BR" sz="3600" dirty="0" smtClean="0"/>
          </a:p>
          <a:p>
            <a:pPr algn="ctr">
              <a:buNone/>
            </a:pPr>
            <a:endParaRPr lang="pt-BR" sz="3600" dirty="0"/>
          </a:p>
          <a:p>
            <a:pPr algn="ctr">
              <a:buNone/>
            </a:pPr>
            <a:r>
              <a:rPr lang="pt-BR" sz="3600" dirty="0" smtClean="0"/>
              <a:t> 	Atenção </a:t>
            </a:r>
            <a:r>
              <a:rPr lang="pt-BR" sz="3600" dirty="0"/>
              <a:t>quanto à dominância do membro e a profissão desempenhada.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Incapacidade </a:t>
            </a:r>
            <a:r>
              <a:rPr lang="pt-BR" sz="3200" dirty="0" err="1"/>
              <a:t>laborativa</a:t>
            </a:r>
            <a:r>
              <a:rPr lang="pt-BR" sz="3200"/>
              <a:t> </a:t>
            </a:r>
            <a:r>
              <a:rPr lang="pt-BR" sz="3200" smtClean="0"/>
              <a:t>permanente.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ctr">
              <a:buNone/>
            </a:pPr>
            <a:r>
              <a:rPr lang="pt-BR" dirty="0" smtClean="0"/>
              <a:t>Neoplasias </a:t>
            </a:r>
            <a:r>
              <a:rPr lang="pt-BR" dirty="0"/>
              <a:t>malignas metastáticas.</a:t>
            </a:r>
          </a:p>
          <a:p>
            <a:pPr algn="ctr">
              <a:buNone/>
            </a:pPr>
            <a:r>
              <a:rPr lang="pt-BR" dirty="0" err="1"/>
              <a:t>Mieloma</a:t>
            </a:r>
            <a:r>
              <a:rPr lang="pt-BR" dirty="0"/>
              <a:t> múltiplo com acometimento ósseo extenso.</a:t>
            </a:r>
          </a:p>
          <a:p>
            <a:pPr algn="ctr">
              <a:buNone/>
            </a:pPr>
            <a:r>
              <a:rPr lang="pt-BR" dirty="0"/>
              <a:t>Neoplasias localmente avançadas ou </a:t>
            </a:r>
            <a:r>
              <a:rPr lang="pt-BR" dirty="0" err="1"/>
              <a:t>recidivadas</a:t>
            </a:r>
            <a:r>
              <a:rPr lang="pt-BR" dirty="0"/>
              <a:t> comprometendo órgãos nobres.</a:t>
            </a:r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Medicamentos de alto custo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/>
          </a:p>
          <a:p>
            <a:pPr algn="ctr">
              <a:buNone/>
            </a:pPr>
            <a:r>
              <a:rPr lang="pt-BR" dirty="0" smtClean="0"/>
              <a:t>A </a:t>
            </a:r>
            <a:r>
              <a:rPr lang="pt-BR" dirty="0"/>
              <a:t>indústria farmacêutica </a:t>
            </a:r>
            <a:r>
              <a:rPr lang="pt-BR" dirty="0" smtClean="0"/>
              <a:t>disponibiliza </a:t>
            </a:r>
            <a:r>
              <a:rPr lang="pt-BR" dirty="0"/>
              <a:t>cada vez mais quimioterápicos e </a:t>
            </a:r>
            <a:r>
              <a:rPr lang="pt-BR" dirty="0" err="1"/>
              <a:t>hormonioterápicos</a:t>
            </a:r>
            <a:r>
              <a:rPr lang="pt-BR" dirty="0"/>
              <a:t> </a:t>
            </a:r>
            <a:r>
              <a:rPr lang="pt-BR" dirty="0" smtClean="0"/>
              <a:t>de </a:t>
            </a:r>
            <a:r>
              <a:rPr lang="pt-BR" dirty="0"/>
              <a:t>uso contínuo e prolongado, sendo que muitos são drogas inovadoras, </a:t>
            </a:r>
            <a:r>
              <a:rPr lang="pt-BR" dirty="0" smtClean="0"/>
              <a:t>de </a:t>
            </a:r>
            <a:r>
              <a:rPr lang="pt-BR" dirty="0"/>
              <a:t>preço extremamente </a:t>
            </a:r>
            <a:r>
              <a:rPr lang="pt-BR" dirty="0" smtClean="0"/>
              <a:t>alto</a:t>
            </a:r>
            <a:r>
              <a:rPr lang="pt-BR" dirty="0"/>
              <a:t> </a:t>
            </a:r>
            <a:r>
              <a:rPr lang="pt-BR" dirty="0" smtClean="0"/>
              <a:t>e efetividade discutível.</a:t>
            </a:r>
          </a:p>
          <a:p>
            <a:pPr algn="ctr">
              <a:buNone/>
            </a:pPr>
            <a:r>
              <a:rPr lang="pt-BR" dirty="0" smtClean="0"/>
              <a:t>Doentes </a:t>
            </a:r>
            <a:r>
              <a:rPr lang="pt-BR" dirty="0"/>
              <a:t>que têm seus tratamentos de câncer custeados pelo SUS ou por operadoras de planos de saúde, ao receberem uma prescrição de medicamento de alto custo, buscam o financiamento público.</a:t>
            </a:r>
          </a:p>
          <a:p>
            <a:pPr algn="ctr">
              <a:buNone/>
            </a:pPr>
            <a:r>
              <a:rPr lang="pt-BR" dirty="0"/>
              <a:t>Porém, </a:t>
            </a:r>
            <a:r>
              <a:rPr lang="pt-BR" dirty="0" smtClean="0"/>
              <a:t>existem protocolos aprovados no âmbito do </a:t>
            </a:r>
            <a:r>
              <a:rPr lang="pt-BR" dirty="0"/>
              <a:t>SUS que devem ser </a:t>
            </a:r>
            <a:r>
              <a:rPr lang="pt-BR" dirty="0" smtClean="0"/>
              <a:t>observados </a:t>
            </a:r>
            <a:r>
              <a:rPr lang="pt-BR" dirty="0"/>
              <a:t>e </a:t>
            </a:r>
            <a:r>
              <a:rPr lang="pt-BR" dirty="0" smtClean="0"/>
              <a:t>respeitados.</a:t>
            </a:r>
            <a:r>
              <a:rPr lang="pt-BR" dirty="0"/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>Sobre a </a:t>
            </a:r>
            <a:r>
              <a:rPr lang="pt-BR" sz="3100" dirty="0" err="1" smtClean="0"/>
              <a:t>fosfoetalonamina</a:t>
            </a:r>
            <a:r>
              <a:rPr lang="pt-BR" sz="3100" dirty="0"/>
              <a:t> </a:t>
            </a:r>
            <a:r>
              <a:rPr lang="pt-BR" sz="3100" dirty="0" smtClean="0"/>
              <a:t>(pílula </a:t>
            </a:r>
            <a:r>
              <a:rPr lang="pt-BR" sz="3100" dirty="0"/>
              <a:t>do </a:t>
            </a:r>
            <a:r>
              <a:rPr lang="pt-BR" sz="3100" dirty="0" smtClean="0"/>
              <a:t>câncer).</a:t>
            </a:r>
            <a:r>
              <a:rPr lang="pt-BR" sz="3100" dirty="0"/>
              <a:t/>
            </a:r>
            <a:br>
              <a:rPr lang="pt-BR" sz="3100" dirty="0"/>
            </a:br>
            <a:r>
              <a:rPr lang="pt-BR" sz="3100" dirty="0" smtClean="0"/>
              <a:t>Condições que deveriam sempre ser observadas: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 </a:t>
            </a:r>
            <a:r>
              <a:rPr lang="pt-BR" dirty="0"/>
              <a:t>indicação de uso de um medicamento </a:t>
            </a:r>
            <a:r>
              <a:rPr lang="pt-BR" dirty="0" err="1"/>
              <a:t>antineoplásico</a:t>
            </a:r>
            <a:r>
              <a:rPr lang="pt-BR" dirty="0"/>
              <a:t> é sempre de competência do médico que assiste o doente</a:t>
            </a:r>
            <a:r>
              <a:rPr lang="pt-BR" dirty="0" smtClean="0"/>
              <a:t>. Um médico deve se responsabilizar pela prescrição e acompanhamento do paciente.</a:t>
            </a: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indicação de um tratamento deve estar de acordo com protocolos de tratamento fundamentados em evidências científicas </a:t>
            </a:r>
            <a:r>
              <a:rPr lang="pt-BR" dirty="0" smtClean="0"/>
              <a:t>baseadas em estudos clínicos e </a:t>
            </a:r>
            <a:r>
              <a:rPr lang="pt-BR" dirty="0"/>
              <a:t>adotados amplamente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/>
              <a:t>O tratamento escolhido </a:t>
            </a:r>
            <a:r>
              <a:rPr lang="pt-BR" dirty="0" smtClean="0"/>
              <a:t>para um paciente dependerá </a:t>
            </a:r>
            <a:r>
              <a:rPr lang="pt-BR" dirty="0"/>
              <a:t>de fatores específicos para cada caso, tais como: a evolução da doença, os tratamentos já realizados e as condições clínicas do doente</a:t>
            </a:r>
            <a:r>
              <a:rPr lang="pt-BR" dirty="0" smtClean="0"/>
              <a:t>. 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Instituto Nacional do Câncer</a:t>
            </a:r>
          </a:p>
          <a:p>
            <a:r>
              <a:rPr lang="pt-BR" dirty="0" smtClean="0"/>
              <a:t>Hospital do Câncer A C Camargo</a:t>
            </a:r>
          </a:p>
          <a:p>
            <a:r>
              <a:rPr lang="pt-BR" dirty="0" smtClean="0"/>
              <a:t>Manual de Oncologia Clínica do Brasil</a:t>
            </a:r>
          </a:p>
          <a:p>
            <a:r>
              <a:rPr lang="pt-BR" dirty="0" smtClean="0"/>
              <a:t>Instituto do Câncer do Estado de São Paulo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 Neoplasia “in </a:t>
            </a:r>
            <a:r>
              <a:rPr lang="pt-BR" sz="4000" dirty="0" err="1" smtClean="0"/>
              <a:t>situ</a:t>
            </a:r>
            <a:r>
              <a:rPr lang="pt-BR" sz="4000" dirty="0" smtClean="0"/>
              <a:t>”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ctr"/>
            <a:r>
              <a:rPr lang="pt-BR" dirty="0" smtClean="0"/>
              <a:t>É o câncer </a:t>
            </a:r>
            <a:r>
              <a:rPr lang="pt-BR" dirty="0"/>
              <a:t>não </a:t>
            </a:r>
            <a:r>
              <a:rPr lang="pt-BR" dirty="0" smtClean="0"/>
              <a:t>invasivo.</a:t>
            </a:r>
          </a:p>
          <a:p>
            <a:endParaRPr lang="pt-BR" dirty="0" smtClean="0"/>
          </a:p>
          <a:p>
            <a:pPr algn="ctr"/>
            <a:r>
              <a:rPr lang="pt-BR" dirty="0" smtClean="0"/>
              <a:t>A maioria das neoplasias “in </a:t>
            </a:r>
            <a:r>
              <a:rPr lang="pt-BR" dirty="0" err="1" smtClean="0"/>
              <a:t>situ</a:t>
            </a:r>
            <a:r>
              <a:rPr lang="pt-BR" dirty="0" smtClean="0"/>
              <a:t>” é curável.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C</a:t>
            </a:r>
            <a:r>
              <a:rPr lang="pt-BR" sz="4000" dirty="0" smtClean="0"/>
              <a:t>âncer invasivo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Alcança </a:t>
            </a:r>
            <a:r>
              <a:rPr lang="pt-BR" dirty="0"/>
              <a:t>outras </a:t>
            </a:r>
            <a:r>
              <a:rPr lang="pt-BR" dirty="0" smtClean="0"/>
              <a:t>camadas do órgão.</a:t>
            </a:r>
          </a:p>
          <a:p>
            <a:pPr algn="ctr"/>
            <a:r>
              <a:rPr lang="pt-BR" dirty="0" smtClean="0"/>
              <a:t>Tem a </a:t>
            </a:r>
            <a:r>
              <a:rPr lang="pt-BR" dirty="0"/>
              <a:t>capacidade de disseminação para outras partes do corpo. </a:t>
            </a:r>
            <a:endParaRPr lang="pt-BR" dirty="0" smtClean="0"/>
          </a:p>
          <a:p>
            <a:pPr algn="ctr"/>
            <a:r>
              <a:rPr lang="pt-BR" dirty="0"/>
              <a:t>T</a:t>
            </a:r>
            <a:r>
              <a:rPr lang="pt-BR" dirty="0" smtClean="0"/>
              <a:t>ratamento </a:t>
            </a:r>
            <a:r>
              <a:rPr lang="pt-BR" dirty="0"/>
              <a:t>requer mais </a:t>
            </a:r>
            <a:r>
              <a:rPr lang="pt-BR" dirty="0" smtClean="0"/>
              <a:t>tempo e </a:t>
            </a:r>
            <a:r>
              <a:rPr lang="pt-BR" dirty="0"/>
              <a:t>envolve outros meios além da </a:t>
            </a:r>
            <a:r>
              <a:rPr lang="pt-BR" dirty="0" smtClean="0"/>
              <a:t>cirurgia.</a:t>
            </a:r>
          </a:p>
          <a:p>
            <a:pPr algn="ctr"/>
            <a:r>
              <a:rPr lang="pt-BR" dirty="0" smtClean="0"/>
              <a:t> Por </a:t>
            </a:r>
            <a:r>
              <a:rPr lang="pt-BR" dirty="0"/>
              <a:t>vezes </a:t>
            </a:r>
            <a:r>
              <a:rPr lang="pt-BR" dirty="0" smtClean="0"/>
              <a:t>determina </a:t>
            </a:r>
            <a:r>
              <a:rPr lang="pt-BR" dirty="0"/>
              <a:t>complicações.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Neoplasias malignas invasivas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Neoplasias invasivas são patologias </a:t>
            </a:r>
            <a:r>
              <a:rPr lang="pt-BR" dirty="0"/>
              <a:t>diversas entre </a:t>
            </a:r>
            <a:r>
              <a:rPr lang="pt-BR" dirty="0" smtClean="0"/>
              <a:t>si.</a:t>
            </a:r>
          </a:p>
          <a:p>
            <a:pPr algn="ctr"/>
            <a:r>
              <a:rPr lang="pt-BR" dirty="0" smtClean="0"/>
              <a:t>Tempo de incapacidade </a:t>
            </a:r>
            <a:r>
              <a:rPr lang="pt-BR" dirty="0" err="1" smtClean="0"/>
              <a:t>laborativa</a:t>
            </a:r>
            <a:r>
              <a:rPr lang="pt-BR" dirty="0" smtClean="0"/>
              <a:t> é determinado pelo tempo de tratamento necessário, possíveis </a:t>
            </a:r>
            <a:r>
              <a:rPr lang="pt-BR" dirty="0" err="1" smtClean="0"/>
              <a:t>sequelas</a:t>
            </a:r>
            <a:r>
              <a:rPr lang="pt-BR" dirty="0" smtClean="0"/>
              <a:t> e  a necessidade de reabilitação.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2743219"/>
          </a:xfrm>
        </p:spPr>
        <p:txBody>
          <a:bodyPr>
            <a:normAutofit/>
          </a:bodyPr>
          <a:lstStyle/>
          <a:p>
            <a:r>
              <a:rPr lang="pt-BR" sz="4000" dirty="0" smtClean="0"/>
              <a:t>Para cada tipo de neoplasia um tratamento diferente.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4000" dirty="0" smtClean="0">
                <a:solidFill>
                  <a:schemeClr val="tx1"/>
                </a:solidFill>
              </a:rPr>
              <a:t>Para cada tipo de tratamento, portanto, haverá um período diferente de incapacidade.</a:t>
            </a:r>
          </a:p>
          <a:p>
            <a:endParaRPr lang="pt-BR" sz="4000" dirty="0" smtClean="0">
              <a:solidFill>
                <a:schemeClr val="tx1"/>
              </a:solidFill>
            </a:endParaRPr>
          </a:p>
          <a:p>
            <a:endParaRPr lang="pt-BR" sz="4000" dirty="0" smtClean="0">
              <a:solidFill>
                <a:schemeClr val="tx1"/>
              </a:solidFill>
            </a:endParaRPr>
          </a:p>
          <a:p>
            <a:endParaRPr lang="pt-BR" sz="40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dirty="0" smtClean="0"/>
              <a:t>Situação que requer atenção do perito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algn="ctr"/>
            <a:r>
              <a:rPr lang="pt-BR" dirty="0" smtClean="0"/>
              <a:t>Em geral, muitos anos se passam entre exposições ou mutações e a detecção do câncer. 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Por vezes, autores pretendem a antecipação da data </a:t>
            </a:r>
            <a:r>
              <a:rPr lang="pt-BR" dirty="0"/>
              <a:t>de início de </a:t>
            </a:r>
            <a:r>
              <a:rPr lang="pt-BR" dirty="0" smtClean="0"/>
              <a:t>doença, utilizando a premissa anterior.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Por ser moléstia que isenta de carência, a data de início da doença é fundamental.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dirty="0"/>
          </a:p>
          <a:p>
            <a:pPr lvl="0" algn="ctr">
              <a:buNone/>
            </a:pPr>
            <a:r>
              <a:rPr lang="pt-BR" dirty="0" smtClean="0"/>
              <a:t> NEM TODO TUMOR É CÂNCER.</a:t>
            </a:r>
          </a:p>
          <a:p>
            <a:pPr lvl="0" algn="ctr">
              <a:buNone/>
            </a:pPr>
            <a:r>
              <a:rPr lang="pt-BR" dirty="0" smtClean="0"/>
              <a:t>	Biópsia serve como base nas neoplasias pobres em sintomas.</a:t>
            </a:r>
          </a:p>
          <a:p>
            <a:pPr lvl="0" algn="ctr">
              <a:buNone/>
            </a:pPr>
            <a:r>
              <a:rPr lang="pt-BR" dirty="0"/>
              <a:t>(</a:t>
            </a:r>
            <a:r>
              <a:rPr lang="pt-BR" dirty="0" smtClean="0"/>
              <a:t>Resultados de </a:t>
            </a:r>
            <a:r>
              <a:rPr lang="pt-BR" dirty="0" err="1" smtClean="0"/>
              <a:t>mamotomias</a:t>
            </a:r>
            <a:r>
              <a:rPr lang="pt-BR" dirty="0" smtClean="0"/>
              <a:t>, endoscopias, biópsia de próstata).</a:t>
            </a:r>
          </a:p>
          <a:p>
            <a:pPr lvl="0" algn="ctr">
              <a:buNone/>
            </a:pPr>
            <a:r>
              <a:rPr lang="pt-BR" dirty="0" smtClean="0"/>
              <a:t>Início de sintomas ou exames de imagem são a base para a determinação do início da doença.</a:t>
            </a:r>
          </a:p>
          <a:p>
            <a:pPr lvl="0" algn="ctr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I</a:t>
            </a:r>
            <a:r>
              <a:rPr lang="pt-BR" sz="4000" dirty="0" smtClean="0"/>
              <a:t>ncapacidade</a:t>
            </a:r>
            <a:r>
              <a:rPr lang="pt-BR" dirty="0" smtClean="0"/>
              <a:t> ao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Dia de início do tratamento é o dia de início da incapacidade.</a:t>
            </a:r>
          </a:p>
          <a:p>
            <a:pPr algn="ctr">
              <a:buNone/>
            </a:pPr>
            <a:endParaRPr lang="pt-BR" dirty="0" smtClean="0"/>
          </a:p>
          <a:p>
            <a:pPr algn="ctr"/>
            <a:r>
              <a:rPr lang="pt-BR" dirty="0" smtClean="0"/>
              <a:t>Situação especial:</a:t>
            </a:r>
          </a:p>
          <a:p>
            <a:pPr algn="ctr">
              <a:buNone/>
            </a:pPr>
            <a:r>
              <a:rPr lang="pt-BR" dirty="0"/>
              <a:t>N</a:t>
            </a:r>
            <a:r>
              <a:rPr lang="pt-BR" dirty="0" smtClean="0"/>
              <a:t>eoplasias metastáticas e avançadas.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Período de  incapacidade para o trabalho </a:t>
            </a:r>
            <a:br>
              <a:rPr lang="pt-BR" sz="4000" dirty="0" smtClean="0"/>
            </a:b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pt-BR" sz="3800" dirty="0" smtClean="0"/>
          </a:p>
          <a:p>
            <a:pPr algn="ctr">
              <a:buNone/>
            </a:pPr>
            <a:r>
              <a:rPr lang="pt-BR" sz="3800" dirty="0" smtClean="0"/>
              <a:t>Tempo de tratamento. </a:t>
            </a:r>
          </a:p>
          <a:p>
            <a:pPr algn="ctr">
              <a:buNone/>
            </a:pPr>
            <a:r>
              <a:rPr lang="pt-BR" sz="3800" dirty="0" smtClean="0"/>
              <a:t>(variadas </a:t>
            </a:r>
            <a:r>
              <a:rPr lang="pt-BR" sz="3800" dirty="0"/>
              <a:t>modalidades de tratamento, sucessivas e complementares, que compõem </a:t>
            </a:r>
            <a:r>
              <a:rPr lang="pt-BR" sz="3800" dirty="0" smtClean="0"/>
              <a:t>protocolos). </a:t>
            </a:r>
          </a:p>
          <a:p>
            <a:pPr algn="ctr">
              <a:buNone/>
            </a:pPr>
            <a:r>
              <a:rPr lang="pt-BR" sz="3800" dirty="0" smtClean="0"/>
              <a:t>Tempo para recuperação de cada tratamento recebido.</a:t>
            </a:r>
          </a:p>
          <a:p>
            <a:pPr algn="ctr"/>
            <a:endParaRPr lang="pt-BR" sz="3800" dirty="0" smtClean="0"/>
          </a:p>
          <a:p>
            <a:pPr algn="ctr">
              <a:buNone/>
            </a:pPr>
            <a:r>
              <a:rPr lang="pt-BR" sz="3800" dirty="0"/>
              <a:t>	</a:t>
            </a:r>
            <a:r>
              <a:rPr lang="pt-BR" sz="3800" dirty="0" smtClean="0"/>
              <a:t>Situações especiais:</a:t>
            </a:r>
          </a:p>
          <a:p>
            <a:pPr algn="ctr">
              <a:buNone/>
            </a:pPr>
            <a:r>
              <a:rPr lang="pt-BR" sz="3800" dirty="0"/>
              <a:t>P</a:t>
            </a:r>
            <a:r>
              <a:rPr lang="pt-BR" sz="3800" dirty="0" smtClean="0"/>
              <a:t>ersistência da incapacidade após o tratamento</a:t>
            </a:r>
          </a:p>
          <a:p>
            <a:pPr algn="ctr">
              <a:buNone/>
            </a:pPr>
            <a:r>
              <a:rPr lang="pt-BR" sz="3800" dirty="0" smtClean="0"/>
              <a:t> (</a:t>
            </a:r>
            <a:r>
              <a:rPr lang="pt-BR" sz="3800" dirty="0" err="1" smtClean="0"/>
              <a:t>traqueostomia</a:t>
            </a:r>
            <a:r>
              <a:rPr lang="pt-BR" sz="3800" dirty="0" smtClean="0"/>
              <a:t>, deformidades, persistência de ostomias).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534</Words>
  <Application>Microsoft Office PowerPoint</Application>
  <PresentationFormat>Apresentação na tela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Neoplasias malignas</vt:lpstr>
      <vt:lpstr> Neoplasia “in situ”</vt:lpstr>
      <vt:lpstr>Câncer invasivo </vt:lpstr>
      <vt:lpstr>Neoplasias malignas invasivas</vt:lpstr>
      <vt:lpstr>Para cada tipo de neoplasia um tratamento diferente.</vt:lpstr>
      <vt:lpstr> Situação que requer atenção do perito </vt:lpstr>
      <vt:lpstr> Por ser moléstia que isenta de carência, a data de início da doença é fundamental. </vt:lpstr>
      <vt:lpstr>Incapacidade ao trabalho</vt:lpstr>
      <vt:lpstr> Período de  incapacidade para o trabalho  </vt:lpstr>
      <vt:lpstr> Persistência do tratamento X Ausência de incapacidade para o trabalho </vt:lpstr>
      <vt:lpstr> Ausência de incapacidade após o tratamento. </vt:lpstr>
      <vt:lpstr>Ausência de incapacidade após o tratamento.</vt:lpstr>
      <vt:lpstr> Incapacidade laborativa permanente.</vt:lpstr>
      <vt:lpstr>Medicamentos de alto custo</vt:lpstr>
      <vt:lpstr> Sobre a fosfoetalonamina (pílula do câncer). Condições que deveriam sempre ser observadas: 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Neoplasias malignas</dc:title>
  <dc:creator>Arlete</dc:creator>
  <cp:lastModifiedBy>Usuário do Windows</cp:lastModifiedBy>
  <cp:revision>62</cp:revision>
  <dcterms:created xsi:type="dcterms:W3CDTF">2016-11-27T13:04:06Z</dcterms:created>
  <dcterms:modified xsi:type="dcterms:W3CDTF">2016-11-28T20:33:10Z</dcterms:modified>
</cp:coreProperties>
</file>