
<file path=[Content_Types].xml><?xml version="1.0" encoding="utf-8"?>
<Types xmlns="http://schemas.openxmlformats.org/package/2006/content-types">
  <Default Extension="xml" ContentType="application/xml"/>
  <Default Extension="tif" ContentType="image/tif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2286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4572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6858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9144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11430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13716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16002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18288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178262"/>
              <a:satOff val="-8651"/>
              <a:lumOff val="-7254"/>
              <a:alpha val="29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6">
              <a:alpha val="25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01D73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239254"/>
              <a:lumOff val="-139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EB9B">
              <a:alpha val="26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788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>
              <a:alpha val="75000"/>
            </a:srgbClr>
          </a:solidFill>
        </a:fill>
      </a:tcStyle>
    </a:wholeTbl>
    <a:band2H>
      <a:tcTxStyle/>
      <a:tcStyle>
        <a:tcBdr/>
        <a:fill>
          <a:solidFill>
            <a:srgbClr val="686A6A">
              <a:alpha val="8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222222"/>
              </a:solidFill>
              <a:prstDash val="solid"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86A6A">
              <a:alpha val="85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22222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-1312" y="-1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062829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ítulo e Subtítul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Texto do Título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dore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Texto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ês Foto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pic" sz="half" idx="13"/>
          </p:nvPr>
        </p:nvSpPr>
        <p:spPr>
          <a:xfrm>
            <a:off x="6503154" y="0"/>
            <a:ext cx="6502401" cy="486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pic" sz="half" idx="14"/>
          </p:nvPr>
        </p:nvSpPr>
        <p:spPr>
          <a:xfrm>
            <a:off x="6502400" y="4902200"/>
            <a:ext cx="6502400" cy="486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pic" idx="15"/>
          </p:nvPr>
        </p:nvSpPr>
        <p:spPr>
          <a:xfrm>
            <a:off x="0" y="0"/>
            <a:ext cx="6468534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çã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469900" y="2362200"/>
            <a:ext cx="12065000" cy="5229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4" y="0"/>
                </a:moveTo>
                <a:cubicBezTo>
                  <a:pt x="100" y="0"/>
                  <a:pt x="0" y="232"/>
                  <a:pt x="0" y="516"/>
                </a:cubicBezTo>
                <a:lnTo>
                  <a:pt x="0" y="18789"/>
                </a:lnTo>
                <a:cubicBezTo>
                  <a:pt x="0" y="19073"/>
                  <a:pt x="100" y="19305"/>
                  <a:pt x="224" y="19305"/>
                </a:cubicBezTo>
                <a:lnTo>
                  <a:pt x="17228" y="19305"/>
                </a:lnTo>
                <a:lnTo>
                  <a:pt x="17850" y="21600"/>
                </a:lnTo>
                <a:lnTo>
                  <a:pt x="18471" y="19305"/>
                </a:lnTo>
                <a:lnTo>
                  <a:pt x="21376" y="19305"/>
                </a:lnTo>
                <a:cubicBezTo>
                  <a:pt x="21500" y="19305"/>
                  <a:pt x="21600" y="19073"/>
                  <a:pt x="21600" y="18789"/>
                </a:cubicBezTo>
                <a:lnTo>
                  <a:pt x="21600" y="516"/>
                </a:lnTo>
                <a:cubicBezTo>
                  <a:pt x="21600" y="232"/>
                  <a:pt x="21500" y="0"/>
                  <a:pt x="21376" y="0"/>
                </a:cubicBezTo>
                <a:lnTo>
                  <a:pt x="224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28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3"/>
          </p:nvPr>
        </p:nvSpPr>
        <p:spPr>
          <a:xfrm>
            <a:off x="889000" y="2908300"/>
            <a:ext cx="11226800" cy="129794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9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Digite uma citação aqui.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4"/>
          </p:nvPr>
        </p:nvSpPr>
        <p:spPr>
          <a:xfrm>
            <a:off x="406400" y="7789333"/>
            <a:ext cx="12192000" cy="86360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6000"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Jaime Silveira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5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Texto</a:t>
            </a:r>
          </a:p>
        </p:txBody>
      </p:sp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ção Alt.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body" sz="quarter" idx="13"/>
          </p:nvPr>
        </p:nvSpPr>
        <p:spPr>
          <a:xfrm>
            <a:off x="5892800" y="2641600"/>
            <a:ext cx="6705600" cy="2501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9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Digite uma citação aqui.</a:t>
            </a:r>
          </a:p>
        </p:txBody>
      </p:sp>
      <p:sp>
        <p:nvSpPr>
          <p:cNvPr id="133" name="Shape 133"/>
          <p:cNvSpPr>
            <a:spLocks noGrp="1"/>
          </p:cNvSpPr>
          <p:nvPr>
            <p:ph type="pic" idx="14"/>
          </p:nvPr>
        </p:nvSpPr>
        <p:spPr>
          <a:xfrm>
            <a:off x="0" y="0"/>
            <a:ext cx="5486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5"/>
          </p:nvPr>
        </p:nvSpPr>
        <p:spPr>
          <a:xfrm>
            <a:off x="5892800" y="7789333"/>
            <a:ext cx="6705600" cy="86360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457200">
              <a:spcBef>
                <a:spcPts val="0"/>
              </a:spcBef>
              <a:buClrTx/>
              <a:buSzTx/>
              <a:buFontTx/>
              <a:buNone/>
              <a:defRPr sz="6000">
                <a:solidFill>
                  <a:srgbClr val="232323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Jaime Silveira</a:t>
            </a:r>
          </a:p>
        </p:txBody>
      </p:sp>
      <p:sp>
        <p:nvSpPr>
          <p:cNvPr id="135" name="Shape 1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m Branc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m Branco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Horizontal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body" sz="quarter" idx="14"/>
          </p:nvPr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Texto do Título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e Subtítulo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Texto do Título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xfrm>
            <a:off x="12161859" y="4191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- Centr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406400" y="4038600"/>
            <a:ext cx="12192000" cy="45212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Texto do Título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Vertical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 flipV="1">
            <a:off x="5892800" y="6141012"/>
            <a:ext cx="6705600" cy="145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pic" idx="13"/>
          </p:nvPr>
        </p:nvSpPr>
        <p:spPr>
          <a:xfrm>
            <a:off x="0" y="0"/>
            <a:ext cx="5486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5892800" y="6426200"/>
            <a:ext cx="67056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Texto do Título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sz="quarter" idx="1"/>
          </p:nvPr>
        </p:nvSpPr>
        <p:spPr>
          <a:xfrm>
            <a:off x="5892800" y="4267200"/>
            <a:ext cx="67056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Texto</a:t>
            </a:r>
          </a:p>
        </p:txBody>
      </p:sp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dore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Texto</a:t>
            </a:r>
          </a:p>
        </p:txBody>
      </p:sp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dores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Texto</a:t>
            </a:r>
          </a:p>
        </p:txBody>
      </p:sp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Marcadores e F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Texto</a:t>
            </a:r>
          </a:p>
        </p:txBody>
      </p:sp>
      <p:sp>
        <p:nvSpPr>
          <p:cNvPr id="92" name="Shape 92"/>
          <p:cNvSpPr>
            <a:spLocks noGrp="1"/>
          </p:cNvSpPr>
          <p:nvPr>
            <p:ph type="pic" sz="half" idx="14"/>
          </p:nvPr>
        </p:nvSpPr>
        <p:spPr>
          <a:xfrm>
            <a:off x="7112000" y="1536700"/>
            <a:ext cx="5486400" cy="7797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06400" y="1536700"/>
            <a:ext cx="6299200" cy="723900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half" idx="1"/>
          </p:nvPr>
        </p:nvSpPr>
        <p:spPr>
          <a:xfrm>
            <a:off x="406400" y="2743200"/>
            <a:ext cx="6299200" cy="61087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  <a:defRPr sz="2800"/>
            </a:lvl1pPr>
            <a:lvl2pPr>
              <a:buClr>
                <a:schemeClr val="accent1"/>
              </a:buClr>
              <a:buChar char="▸"/>
              <a:defRPr sz="2800"/>
            </a:lvl2pPr>
            <a:lvl3pPr>
              <a:buClr>
                <a:schemeClr val="accent1"/>
              </a:buClr>
              <a:buChar char="▸"/>
              <a:defRPr sz="2800"/>
            </a:lvl3pPr>
            <a:lvl4pPr>
              <a:buClr>
                <a:schemeClr val="accent1"/>
              </a:buClr>
              <a:buChar char="▸"/>
              <a:defRPr sz="2800"/>
            </a:lvl4pPr>
            <a:lvl5pPr>
              <a:buClr>
                <a:schemeClr val="accent1"/>
              </a:buClr>
              <a:buChar char="▸"/>
              <a:defRPr sz="28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V="1">
            <a:off x="406400" y="993160"/>
            <a:ext cx="12192000" cy="263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06400" y="1536700"/>
            <a:ext cx="121920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Texto do Título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06400" y="2743200"/>
            <a:ext cx="121920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xmlns:p14="http://schemas.microsoft.com/office/powerpoint/2010/main" spd="med"/>
  <p:txStyles>
    <p:titleStyle>
      <a:lvl1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2286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4572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6858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9144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1430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13716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16002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18288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44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889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333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778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2222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2667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3111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3556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4000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6620072" y="6198298"/>
            <a:ext cx="6379767" cy="3558779"/>
          </a:xfrm>
          <a:prstGeom prst="rect">
            <a:avLst/>
          </a:prstGeom>
        </p:spPr>
        <p:txBody>
          <a:bodyPr/>
          <a:lstStyle/>
          <a:p>
            <a:pPr algn="just" defTabSz="496570">
              <a:defRPr sz="1785">
                <a:solidFill>
                  <a:srgbClr val="A6AAA9"/>
                </a:solidFill>
              </a:defRPr>
            </a:pPr>
            <a:r>
              <a:rPr b="1" dirty="0">
                <a:solidFill>
                  <a:schemeClr val="bg1">
                    <a:lumMod val="10000"/>
                    <a:lumOff val="90000"/>
                  </a:schemeClr>
                </a:solidFill>
              </a:rPr>
              <a:t>D</a:t>
            </a:r>
            <a:r>
              <a:rPr b="1" cap="none" dirty="0">
                <a:solidFill>
                  <a:schemeClr val="bg1">
                    <a:lumMod val="10000"/>
                    <a:lumOff val="90000"/>
                  </a:schemeClr>
                </a:solidFill>
              </a:rPr>
              <a:t>r</a:t>
            </a:r>
            <a:r>
              <a:rPr b="1" dirty="0">
                <a:solidFill>
                  <a:schemeClr val="bg1">
                    <a:lumMod val="10000"/>
                    <a:lumOff val="90000"/>
                  </a:schemeClr>
                </a:solidFill>
              </a:rPr>
              <a:t>. J</a:t>
            </a:r>
            <a:r>
              <a:rPr b="1" cap="none" dirty="0">
                <a:solidFill>
                  <a:schemeClr val="bg1">
                    <a:lumMod val="10000"/>
                    <a:lumOff val="90000"/>
                  </a:schemeClr>
                </a:solidFill>
              </a:rPr>
              <a:t>onas Aparecido Borracini</a:t>
            </a:r>
          </a:p>
          <a:p>
            <a:pPr algn="just" defTabSz="496570">
              <a:defRPr sz="1785">
                <a:solidFill>
                  <a:srgbClr val="A6AAA9"/>
                </a:solidFill>
              </a:defRPr>
            </a:pPr>
            <a:r>
              <a:rPr b="1" cap="none" dirty="0">
                <a:solidFill>
                  <a:schemeClr val="bg1">
                    <a:lumMod val="10000"/>
                    <a:lumOff val="90000"/>
                  </a:schemeClr>
                </a:solidFill>
              </a:rPr>
              <a:t>Médico Ortopedista e Traumatologista</a:t>
            </a:r>
          </a:p>
          <a:p>
            <a:pPr algn="just" defTabSz="496570">
              <a:defRPr sz="1785">
                <a:solidFill>
                  <a:srgbClr val="A6AAA9"/>
                </a:solidFill>
              </a:defRPr>
            </a:pPr>
            <a:r>
              <a:rPr b="1" cap="none" dirty="0">
                <a:solidFill>
                  <a:schemeClr val="bg1">
                    <a:lumMod val="10000"/>
                    <a:lumOff val="90000"/>
                  </a:schemeClr>
                </a:solidFill>
              </a:rPr>
              <a:t>Membro Titular da Sociedade Brasileira de Ortopedia e Traumatologia (SBOT)</a:t>
            </a:r>
          </a:p>
          <a:p>
            <a:pPr algn="just" defTabSz="496570">
              <a:defRPr sz="1785">
                <a:solidFill>
                  <a:srgbClr val="A6AAA9"/>
                </a:solidFill>
              </a:defRPr>
            </a:pPr>
            <a:r>
              <a:rPr b="1" cap="none" dirty="0">
                <a:solidFill>
                  <a:schemeClr val="bg1">
                    <a:lumMod val="10000"/>
                    <a:lumOff val="90000"/>
                  </a:schemeClr>
                </a:solidFill>
              </a:rPr>
              <a:t>Membro da Sociedade Brasileira de Quadril (SBQ)</a:t>
            </a:r>
          </a:p>
          <a:p>
            <a:pPr algn="just" defTabSz="496570">
              <a:defRPr sz="1785">
                <a:solidFill>
                  <a:srgbClr val="A6AAA9"/>
                </a:solidFill>
              </a:defRPr>
            </a:pPr>
            <a:r>
              <a:rPr b="1" cap="none" dirty="0">
                <a:solidFill>
                  <a:schemeClr val="bg1">
                    <a:lumMod val="10000"/>
                    <a:lumOff val="90000"/>
                  </a:schemeClr>
                </a:solidFill>
              </a:rPr>
              <a:t>Membro Titular da Associação Brasileira de Medicina Legal e Perícias Médicas (ABMLPM)</a:t>
            </a:r>
          </a:p>
          <a:p>
            <a:pPr algn="just" defTabSz="496570">
              <a:defRPr sz="1785">
                <a:solidFill>
                  <a:srgbClr val="A6AAA9"/>
                </a:solidFill>
              </a:defRPr>
            </a:pPr>
            <a:r>
              <a:rPr b="1" cap="none" dirty="0">
                <a:solidFill>
                  <a:schemeClr val="bg1">
                    <a:lumMod val="10000"/>
                    <a:lumOff val="90000"/>
                  </a:schemeClr>
                </a:solidFill>
              </a:rPr>
              <a:t>Chefe do Serviço de Residência Médica em Ortopedia e Traumatologia do Hospital Fernando Mauro Pires da Rocha</a:t>
            </a:r>
          </a:p>
          <a:p>
            <a:pPr algn="just" defTabSz="496570">
              <a:defRPr sz="1785">
                <a:solidFill>
                  <a:srgbClr val="A6AAA9"/>
                </a:solidFill>
              </a:defRPr>
            </a:pPr>
            <a:r>
              <a:rPr b="1" cap="none" dirty="0">
                <a:solidFill>
                  <a:schemeClr val="bg1">
                    <a:lumMod val="10000"/>
                    <a:lumOff val="90000"/>
                  </a:schemeClr>
                </a:solidFill>
              </a:rPr>
              <a:t>Diretor do Núcleo de Perícias Clínicas do Instituto de Medicina Social e Criminologia de São Paulo (IMESC)</a:t>
            </a:r>
          </a:p>
          <a:p>
            <a:pPr algn="just" defTabSz="496570">
              <a:defRPr sz="1785">
                <a:solidFill>
                  <a:srgbClr val="A6AAA9"/>
                </a:solidFill>
              </a:defRPr>
            </a:pPr>
            <a:r>
              <a:rPr b="1" cap="none" dirty="0">
                <a:solidFill>
                  <a:schemeClr val="bg1">
                    <a:lumMod val="10000"/>
                    <a:lumOff val="90000"/>
                  </a:schemeClr>
                </a:solidFill>
              </a:rPr>
              <a:t>Perito do Juizado Especial Federal de São Paulo e Barueri</a:t>
            </a:r>
          </a:p>
          <a:p>
            <a:pPr algn="just" defTabSz="496570">
              <a:defRPr sz="1785">
                <a:solidFill>
                  <a:srgbClr val="A6AAA9"/>
                </a:solidFill>
              </a:defRPr>
            </a:pPr>
            <a:r>
              <a:rPr b="1" cap="none" dirty="0">
                <a:solidFill>
                  <a:schemeClr val="bg1">
                    <a:lumMod val="10000"/>
                    <a:lumOff val="90000"/>
                  </a:schemeClr>
                </a:solidFill>
              </a:rPr>
              <a:t>Perito de Varas Previdenciárias e Cíveis Federais</a:t>
            </a:r>
          </a:p>
          <a:p>
            <a:pPr defTabSz="496570">
              <a:defRPr sz="1445">
                <a:solidFill>
                  <a:srgbClr val="A6AAA9"/>
                </a:solidFill>
              </a:defRPr>
            </a:pPr>
            <a:endParaRPr b="1" cap="none" dirty="0">
              <a:solidFill>
                <a:schemeClr val="bg1">
                  <a:lumMod val="10000"/>
                  <a:lumOff val="90000"/>
                </a:schemeClr>
              </a:solidFill>
            </a:endParaRPr>
          </a:p>
          <a:p>
            <a:pPr defTabSz="496570">
              <a:defRPr sz="1445">
                <a:solidFill>
                  <a:srgbClr val="A6AAA9"/>
                </a:solidFill>
              </a:defRPr>
            </a:pPr>
            <a:endParaRPr cap="none" dirty="0"/>
          </a:p>
          <a:p>
            <a:pPr defTabSz="496570">
              <a:defRPr sz="1445">
                <a:solidFill>
                  <a:srgbClr val="A6AAA9"/>
                </a:solidFill>
              </a:defRPr>
            </a:pPr>
            <a:endParaRPr cap="none" dirty="0"/>
          </a:p>
          <a:p>
            <a:pPr algn="r" defTabSz="496570">
              <a:defRPr sz="1190">
                <a:solidFill>
                  <a:srgbClr val="A6AAA9"/>
                </a:solidFill>
              </a:defRPr>
            </a:pPr>
            <a:r>
              <a:rPr cap="none" dirty="0"/>
              <a:t>jonas.borracini@imesc.sp.gov.br</a:t>
            </a:r>
          </a:p>
        </p:txBody>
      </p:sp>
      <p:sp>
        <p:nvSpPr>
          <p:cNvPr id="167" name="Shape 167"/>
          <p:cNvSpPr>
            <a:spLocks noGrp="1"/>
          </p:cNvSpPr>
          <p:nvPr>
            <p:ph type="body" sz="quarter" idx="1"/>
          </p:nvPr>
        </p:nvSpPr>
        <p:spPr>
          <a:xfrm>
            <a:off x="6692106" y="5026496"/>
            <a:ext cx="6235700" cy="1057375"/>
          </a:xfrm>
          <a:prstGeom prst="rect">
            <a:avLst/>
          </a:prstGeom>
          <a:effectLst>
            <a:outerShdw blurRad="241300" dist="284467" dir="2700000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algn="ctr" defTabSz="385572">
              <a:spcBef>
                <a:spcPts val="1500"/>
              </a:spcBef>
              <a:defRPr sz="3564">
                <a:solidFill>
                  <a:schemeClr val="accent1"/>
                </a:solidFill>
              </a:defRPr>
            </a:lvl1pPr>
          </a:lstStyle>
          <a:p>
            <a:r>
              <a:rPr dirty="0">
                <a:solidFill>
                  <a:srgbClr val="E9E9E9"/>
                </a:solidFill>
              </a:rPr>
              <a:t>A Perícia Médica Ortopédica</a:t>
            </a:r>
          </a:p>
        </p:txBody>
      </p:sp>
      <p:pic>
        <p:nvPicPr>
          <p:cNvPr id="168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" y="-63500"/>
            <a:ext cx="6526046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38746" y="0"/>
            <a:ext cx="6494034" cy="4870526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1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 Perícia Médica ortopédica</a:t>
            </a:r>
          </a:p>
        </p:txBody>
      </p:sp>
      <p:sp>
        <p:nvSpPr>
          <p:cNvPr id="209" name="Shape 20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Exame Clínico Geral e Especial</a:t>
            </a:r>
          </a:p>
        </p:txBody>
      </p:sp>
      <p:sp>
        <p:nvSpPr>
          <p:cNvPr id="210" name="Shape 210"/>
          <p:cNvSpPr>
            <a:spLocks noGrp="1"/>
          </p:cNvSpPr>
          <p:nvPr>
            <p:ph type="body" sz="half" idx="1"/>
          </p:nvPr>
        </p:nvSpPr>
        <p:spPr>
          <a:xfrm>
            <a:off x="406400" y="4006031"/>
            <a:ext cx="12192000" cy="257859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44499" indent="-444499" algn="just">
              <a:defRPr sz="48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Validar a história clínica através da observação clínica e dos testes especiais.</a:t>
            </a:r>
          </a:p>
          <a:p>
            <a:pPr marL="444499" indent="-444499" algn="just">
              <a:defRPr sz="48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Determinar as limitações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1" build="p" bldLvl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 Perícia Médica ortopédica</a:t>
            </a:r>
          </a:p>
        </p:txBody>
      </p:sp>
      <p:sp>
        <p:nvSpPr>
          <p:cNvPr id="213" name="Shape 2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rPr dirty="0"/>
              <a:t>Exame Clínico Geral e Especial</a:t>
            </a:r>
          </a:p>
        </p:txBody>
      </p:sp>
      <p:sp>
        <p:nvSpPr>
          <p:cNvPr id="214" name="Shape 214"/>
          <p:cNvSpPr>
            <a:spLocks noGrp="1"/>
          </p:cNvSpPr>
          <p:nvPr>
            <p:ph type="body" sz="half" idx="1"/>
          </p:nvPr>
        </p:nvSpPr>
        <p:spPr>
          <a:xfrm>
            <a:off x="406400" y="3245711"/>
            <a:ext cx="12192000" cy="204680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44499" indent="-444499" algn="just">
              <a:defRPr sz="48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Há Incapacidade (?)</a:t>
            </a:r>
          </a:p>
          <a:p>
            <a:pPr marL="444499" indent="-444499" algn="just">
              <a:defRPr sz="48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Tipo (?)</a:t>
            </a:r>
          </a:p>
        </p:txBody>
      </p:sp>
      <p:sp>
        <p:nvSpPr>
          <p:cNvPr id="2" name="Oval 1"/>
          <p:cNvSpPr/>
          <p:nvPr/>
        </p:nvSpPr>
        <p:spPr>
          <a:xfrm>
            <a:off x="1260615" y="7524333"/>
            <a:ext cx="2817570" cy="721320"/>
          </a:xfrm>
          <a:prstGeom prst="ellipse">
            <a:avLst/>
          </a:prstGeom>
          <a:solidFill>
            <a:srgbClr val="E9E9E9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cap="all" dirty="0" err="1" smtClean="0">
                <a:solidFill>
                  <a:schemeClr val="bg1"/>
                </a:solidFill>
                <a:sym typeface="DIN Condensed"/>
              </a:rPr>
              <a:t>incapacidade</a:t>
            </a:r>
            <a:endParaRPr kumimoji="0" lang="en-US" sz="3200" b="0" i="0" u="none" strike="noStrike" cap="all" spc="0" normalizeH="0" baseline="0" dirty="0">
              <a:ln>
                <a:noFill/>
              </a:ln>
              <a:solidFill>
                <a:srgbClr val="222222"/>
              </a:solidFill>
              <a:effectLst/>
              <a:uFillTx/>
              <a:sym typeface="DIN Condensed"/>
            </a:endParaRPr>
          </a:p>
        </p:txBody>
      </p:sp>
      <p:sp>
        <p:nvSpPr>
          <p:cNvPr id="6" name="Oval 5"/>
          <p:cNvSpPr/>
          <p:nvPr/>
        </p:nvSpPr>
        <p:spPr>
          <a:xfrm>
            <a:off x="4919223" y="6286437"/>
            <a:ext cx="1333997" cy="721320"/>
          </a:xfrm>
          <a:prstGeom prst="ellipse">
            <a:avLst/>
          </a:prstGeom>
          <a:solidFill>
            <a:schemeClr val="bg1">
              <a:lumMod val="10000"/>
              <a:lumOff val="9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cap="all" dirty="0" smtClean="0">
                <a:solidFill>
                  <a:schemeClr val="bg1"/>
                </a:solidFill>
                <a:sym typeface="DIN Condensed"/>
              </a:rPr>
              <a:t>Total</a:t>
            </a:r>
            <a:endParaRPr kumimoji="0" lang="en-US" sz="3200" b="0" i="0" u="none" strike="noStrike" cap="all" spc="0" normalizeH="0" baseline="0" dirty="0">
              <a:ln>
                <a:noFill/>
              </a:ln>
              <a:solidFill>
                <a:srgbClr val="222222"/>
              </a:solidFill>
              <a:effectLst/>
              <a:uFillTx/>
              <a:sym typeface="DIN Condensed"/>
            </a:endParaRPr>
          </a:p>
        </p:txBody>
      </p:sp>
      <p:sp>
        <p:nvSpPr>
          <p:cNvPr id="7" name="Oval 6"/>
          <p:cNvSpPr/>
          <p:nvPr/>
        </p:nvSpPr>
        <p:spPr>
          <a:xfrm>
            <a:off x="4844903" y="8908052"/>
            <a:ext cx="1674550" cy="721320"/>
          </a:xfrm>
          <a:prstGeom prst="ellipse">
            <a:avLst/>
          </a:prstGeom>
          <a:solidFill>
            <a:srgbClr val="E9E9E9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all" spc="0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uFillTx/>
                <a:sym typeface="DIN Condensed"/>
              </a:rPr>
              <a:t>Parcial</a:t>
            </a:r>
            <a:endParaRPr kumimoji="0" lang="en-US" sz="3200" b="0" i="0" u="none" strike="noStrike" cap="all" spc="0" normalizeH="0" baseline="0" dirty="0">
              <a:ln>
                <a:noFill/>
              </a:ln>
              <a:solidFill>
                <a:srgbClr val="222222"/>
              </a:solidFill>
              <a:effectLst/>
              <a:uFillTx/>
              <a:sym typeface="DIN Condensed"/>
            </a:endParaRPr>
          </a:p>
        </p:txBody>
      </p:sp>
      <p:sp>
        <p:nvSpPr>
          <p:cNvPr id="8" name="Oval 7"/>
          <p:cNvSpPr/>
          <p:nvPr/>
        </p:nvSpPr>
        <p:spPr>
          <a:xfrm>
            <a:off x="7638954" y="5292516"/>
            <a:ext cx="2558860" cy="721320"/>
          </a:xfrm>
          <a:prstGeom prst="ellipse">
            <a:avLst/>
          </a:prstGeom>
          <a:solidFill>
            <a:srgbClr val="E9E9E9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cap="all" dirty="0" err="1" smtClean="0">
                <a:solidFill>
                  <a:schemeClr val="bg1"/>
                </a:solidFill>
                <a:sym typeface="DIN Condensed"/>
              </a:rPr>
              <a:t>permanente</a:t>
            </a:r>
            <a:endParaRPr kumimoji="0" lang="en-US" sz="3200" b="0" i="0" u="none" strike="noStrike" cap="all" spc="0" normalizeH="0" baseline="0" dirty="0">
              <a:ln>
                <a:noFill/>
              </a:ln>
              <a:solidFill>
                <a:srgbClr val="222222"/>
              </a:solidFill>
              <a:effectLst/>
              <a:uFillTx/>
              <a:sym typeface="DIN Condensed"/>
            </a:endParaRPr>
          </a:p>
        </p:txBody>
      </p:sp>
      <p:sp>
        <p:nvSpPr>
          <p:cNvPr id="9" name="Oval 8"/>
          <p:cNvSpPr/>
          <p:nvPr/>
        </p:nvSpPr>
        <p:spPr>
          <a:xfrm>
            <a:off x="7725501" y="6744626"/>
            <a:ext cx="2472313" cy="721320"/>
          </a:xfrm>
          <a:prstGeom prst="ellipse">
            <a:avLst/>
          </a:prstGeom>
          <a:solidFill>
            <a:srgbClr val="E9E9E9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all" spc="0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uFillTx/>
                <a:sym typeface="DIN Condensed"/>
              </a:rPr>
              <a:t>Temporária</a:t>
            </a:r>
            <a:endParaRPr kumimoji="0" lang="en-US" sz="3200" b="0" i="0" u="none" strike="noStrike" cap="all" spc="0" normalizeH="0" baseline="0" dirty="0">
              <a:ln>
                <a:noFill/>
              </a:ln>
              <a:solidFill>
                <a:srgbClr val="222222"/>
              </a:solidFill>
              <a:effectLst/>
              <a:uFillTx/>
              <a:sym typeface="DIN Condensed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725501" y="8896675"/>
            <a:ext cx="2472313" cy="721320"/>
          </a:xfrm>
          <a:prstGeom prst="ellipse">
            <a:avLst/>
          </a:prstGeom>
          <a:solidFill>
            <a:srgbClr val="E9E9E9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all" spc="0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uFillTx/>
                <a:sym typeface="DIN Condensed"/>
              </a:rPr>
              <a:t>welintoN</a:t>
            </a:r>
            <a:endParaRPr kumimoji="0" lang="en-US" sz="3200" b="0" i="0" u="none" strike="noStrike" cap="all" spc="0" normalizeH="0" baseline="0" dirty="0">
              <a:ln>
                <a:noFill/>
              </a:ln>
              <a:solidFill>
                <a:srgbClr val="222222"/>
              </a:solidFill>
              <a:effectLst/>
              <a:uFillTx/>
              <a:sym typeface="DIN Condensed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176964" y="7008857"/>
            <a:ext cx="470379" cy="714998"/>
          </a:xfrm>
          <a:prstGeom prst="line">
            <a:avLst/>
          </a:prstGeom>
          <a:noFill/>
          <a:ln w="25400" cap="flat">
            <a:solidFill>
              <a:srgbClr val="E9E9E9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Connector 16"/>
          <p:cNvCxnSpPr/>
          <p:nvPr/>
        </p:nvCxnSpPr>
        <p:spPr>
          <a:xfrm>
            <a:off x="4208004" y="8119870"/>
            <a:ext cx="364079" cy="723519"/>
          </a:xfrm>
          <a:prstGeom prst="line">
            <a:avLst/>
          </a:prstGeom>
          <a:noFill/>
          <a:ln w="25400" cap="flat">
            <a:solidFill>
              <a:srgbClr val="E9E9E9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/>
          <p:cNvCxnSpPr/>
          <p:nvPr/>
        </p:nvCxnSpPr>
        <p:spPr>
          <a:xfrm flipV="1">
            <a:off x="6406562" y="5757611"/>
            <a:ext cx="997203" cy="613724"/>
          </a:xfrm>
          <a:prstGeom prst="line">
            <a:avLst/>
          </a:prstGeom>
          <a:noFill/>
          <a:ln w="25400" cap="flat">
            <a:solidFill>
              <a:srgbClr val="E9E9E9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/>
          <p:cNvCxnSpPr/>
          <p:nvPr/>
        </p:nvCxnSpPr>
        <p:spPr>
          <a:xfrm>
            <a:off x="6406562" y="6647097"/>
            <a:ext cx="1072462" cy="474654"/>
          </a:xfrm>
          <a:prstGeom prst="line">
            <a:avLst/>
          </a:prstGeom>
          <a:noFill/>
          <a:ln w="25400" cap="flat">
            <a:solidFill>
              <a:srgbClr val="E9E9E9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/>
          <p:cNvCxnSpPr/>
          <p:nvPr/>
        </p:nvCxnSpPr>
        <p:spPr>
          <a:xfrm>
            <a:off x="6622935" y="9257335"/>
            <a:ext cx="950166" cy="0"/>
          </a:xfrm>
          <a:prstGeom prst="line">
            <a:avLst/>
          </a:prstGeom>
          <a:noFill/>
          <a:ln w="25400" cap="flat">
            <a:solidFill>
              <a:srgbClr val="E9E9E9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1" build="p" bldLvl="5" animBg="1" advAuto="0"/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 Perícia Médica ortopédica</a:t>
            </a:r>
          </a:p>
        </p:txBody>
      </p:sp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Análise dos Exames Subsidiários e Relatórios Médicos</a:t>
            </a:r>
          </a:p>
        </p:txBody>
      </p:sp>
      <p:sp>
        <p:nvSpPr>
          <p:cNvPr id="218" name="Shape 218"/>
          <p:cNvSpPr>
            <a:spLocks noGrp="1"/>
          </p:cNvSpPr>
          <p:nvPr>
            <p:ph type="body" sz="half" idx="1"/>
          </p:nvPr>
        </p:nvSpPr>
        <p:spPr>
          <a:xfrm>
            <a:off x="406400" y="3936776"/>
            <a:ext cx="12192000" cy="373424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404494" indent="-404494" defTabSz="531622">
              <a:spcBef>
                <a:spcPts val="2500"/>
              </a:spcBef>
              <a:defRPr sz="4368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Confrontar os dados de exame clínico</a:t>
            </a:r>
          </a:p>
          <a:p>
            <a:pPr marL="404494" indent="-404494" defTabSz="531622">
              <a:spcBef>
                <a:spcPts val="2500"/>
              </a:spcBef>
              <a:defRPr sz="4368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Determinar data de início da patologia e </a:t>
            </a:r>
            <a:r>
              <a:rPr lang="x-none" dirty="0" smtClean="0"/>
              <a:t>do início </a:t>
            </a:r>
            <a:r>
              <a:rPr dirty="0" smtClean="0"/>
              <a:t>incapacidade</a:t>
            </a:r>
            <a:endParaRPr dirty="0"/>
          </a:p>
          <a:p>
            <a:pPr marL="404494" indent="-404494" defTabSz="531622">
              <a:spcBef>
                <a:spcPts val="2500"/>
              </a:spcBef>
              <a:defRPr sz="4368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Estimar prognóstico de tratamento</a:t>
            </a:r>
          </a:p>
          <a:p>
            <a:pPr marL="404494" indent="-404494" defTabSz="531622">
              <a:spcBef>
                <a:spcPts val="2500"/>
              </a:spcBef>
              <a:defRPr sz="4368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Tempo de reavaliação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1" build="p" bldLvl="5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 Perícia Médica ortopédica</a:t>
            </a:r>
          </a:p>
        </p:txBody>
      </p:sp>
      <p:sp>
        <p:nvSpPr>
          <p:cNvPr id="221" name="Shape 2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discussão</a:t>
            </a:r>
          </a:p>
        </p:txBody>
      </p:sp>
      <p:sp>
        <p:nvSpPr>
          <p:cNvPr id="222" name="Shape 222"/>
          <p:cNvSpPr>
            <a:spLocks noGrp="1"/>
          </p:cNvSpPr>
          <p:nvPr>
            <p:ph type="body" idx="1"/>
          </p:nvPr>
        </p:nvSpPr>
        <p:spPr>
          <a:xfrm>
            <a:off x="406400" y="2511826"/>
            <a:ext cx="12192000" cy="629839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31164" indent="-431164" defTabSz="566674">
              <a:spcBef>
                <a:spcPts val="2700"/>
              </a:spcBef>
              <a:defRPr sz="388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Discorrer brevemente sobre  a patologia e as limitações observadas</a:t>
            </a:r>
          </a:p>
          <a:p>
            <a:pPr marL="431164" indent="-431164" defTabSz="566674">
              <a:spcBef>
                <a:spcPts val="2700"/>
              </a:spcBef>
              <a:defRPr sz="388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Definir a existência ou não de incapacidade (Relacionar com as atividades desempenhadas).</a:t>
            </a:r>
          </a:p>
          <a:p>
            <a:pPr marL="431164" indent="-431164" defTabSz="566674">
              <a:spcBef>
                <a:spcPts val="2700"/>
              </a:spcBef>
              <a:defRPr sz="388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Definir o tipo de incapacidade.</a:t>
            </a:r>
          </a:p>
          <a:p>
            <a:pPr marL="431164" indent="-431164" defTabSz="566674">
              <a:spcBef>
                <a:spcPts val="2700"/>
              </a:spcBef>
              <a:buClrTx/>
              <a:buSzPct val="40000"/>
              <a:buFontTx/>
              <a:buBlip>
                <a:blip r:embed="rId2"/>
              </a:buBlip>
              <a:defRPr sz="388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Parcial (Reabilitação ?) **</a:t>
            </a:r>
          </a:p>
          <a:p>
            <a:pPr marL="431164" indent="-431164" defTabSz="566674">
              <a:spcBef>
                <a:spcPts val="2700"/>
              </a:spcBef>
              <a:defRPr sz="388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Definir data de início da doença e incapacidade.</a:t>
            </a:r>
          </a:p>
          <a:p>
            <a:pPr marL="431164" indent="-431164" defTabSz="566674">
              <a:spcBef>
                <a:spcPts val="2700"/>
              </a:spcBef>
              <a:defRPr sz="388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Período de reavaliação.</a:t>
            </a:r>
          </a:p>
        </p:txBody>
      </p:sp>
      <p:pic>
        <p:nvPicPr>
          <p:cNvPr id="223" name="wellinto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25600" y="2851150"/>
            <a:ext cx="9753600" cy="5676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6900" y="3448050"/>
            <a:ext cx="12065000" cy="4737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1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1" build="p" bldLvl="5" animBg="1" advAuto="0"/>
      <p:bldP spid="223" grpId="4" animBg="1" advAuto="0"/>
      <p:bldP spid="223" grpId="5" animBg="1" advAuto="0"/>
      <p:bldP spid="224" grpId="2" animBg="1" advAuto="0"/>
      <p:bldP spid="224" grpId="3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 Perícia Médica ortopédica</a:t>
            </a:r>
          </a:p>
        </p:txBody>
      </p:sp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Conclusão e Quesitos</a:t>
            </a:r>
          </a:p>
        </p:txBody>
      </p:sp>
      <p:sp>
        <p:nvSpPr>
          <p:cNvPr id="228" name="Shape 228"/>
          <p:cNvSpPr>
            <a:spLocks noGrp="1"/>
          </p:cNvSpPr>
          <p:nvPr>
            <p:ph type="body" idx="1"/>
          </p:nvPr>
        </p:nvSpPr>
        <p:spPr>
          <a:xfrm>
            <a:off x="406400" y="3685371"/>
            <a:ext cx="12192000" cy="423705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68934" indent="-368934" defTabSz="484886">
              <a:spcBef>
                <a:spcPts val="2300"/>
              </a:spcBef>
              <a:buClr>
                <a:schemeClr val="accent1">
                  <a:hueOff val="104794"/>
                  <a:lumOff val="-8431"/>
                </a:schemeClr>
              </a:buClr>
              <a:buChar char="‣"/>
              <a:defRPr sz="3984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Objetividade</a:t>
            </a:r>
          </a:p>
          <a:p>
            <a:pPr marL="368934" indent="-368934" defTabSz="484886">
              <a:spcBef>
                <a:spcPts val="2300"/>
              </a:spcBef>
              <a:buClr>
                <a:schemeClr val="accent1">
                  <a:hueOff val="104794"/>
                  <a:lumOff val="-8431"/>
                </a:schemeClr>
              </a:buClr>
              <a:buChar char="‣"/>
              <a:defRPr sz="3984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Definir  a patologia</a:t>
            </a:r>
          </a:p>
          <a:p>
            <a:pPr marL="368934" indent="-368934" defTabSz="484886">
              <a:spcBef>
                <a:spcPts val="2300"/>
              </a:spcBef>
              <a:buClr>
                <a:schemeClr val="accent1">
                  <a:hueOff val="104794"/>
                  <a:lumOff val="-8431"/>
                </a:schemeClr>
              </a:buClr>
              <a:buChar char="‣"/>
              <a:defRPr sz="3984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Caracterizar o tipo de </a:t>
            </a:r>
            <a:r>
              <a:rPr dirty="0" smtClean="0"/>
              <a:t>Incapacidade</a:t>
            </a:r>
            <a:r>
              <a:rPr lang="x-none" dirty="0" smtClean="0"/>
              <a:t>, justificando frente a atividade desempenhada</a:t>
            </a:r>
            <a:r>
              <a:rPr dirty="0" smtClean="0"/>
              <a:t> </a:t>
            </a:r>
            <a:endParaRPr dirty="0"/>
          </a:p>
          <a:p>
            <a:pPr marL="368934" indent="-368934" defTabSz="484886">
              <a:spcBef>
                <a:spcPts val="2300"/>
              </a:spcBef>
              <a:buClr>
                <a:schemeClr val="accent1">
                  <a:hueOff val="104794"/>
                  <a:lumOff val="-8431"/>
                </a:schemeClr>
              </a:buClr>
              <a:buChar char="‣"/>
              <a:defRPr sz="3984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 smtClean="0"/>
              <a:t>D</a:t>
            </a:r>
            <a:r>
              <a:rPr lang="x-none" dirty="0" smtClean="0"/>
              <a:t>efinir as d</a:t>
            </a:r>
            <a:r>
              <a:rPr dirty="0" smtClean="0"/>
              <a:t>atas importantes</a:t>
            </a:r>
            <a:r>
              <a:rPr lang="x-none" dirty="0" smtClean="0"/>
              <a:t> (DID, DII)</a:t>
            </a:r>
            <a:endParaRPr dirty="0"/>
          </a:p>
          <a:p>
            <a:pPr marL="368934" indent="-368934" defTabSz="484886">
              <a:spcBef>
                <a:spcPts val="2300"/>
              </a:spcBef>
              <a:buClr>
                <a:schemeClr val="accent1">
                  <a:hueOff val="104794"/>
                  <a:lumOff val="-8431"/>
                </a:schemeClr>
              </a:buClr>
              <a:buChar char="‣"/>
              <a:defRPr sz="3984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Períodos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1" build="p" bldLvl="5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/>
          </p:cNvSpPr>
          <p:nvPr>
            <p:ph type="title"/>
          </p:nvPr>
        </p:nvSpPr>
        <p:spPr>
          <a:xfrm>
            <a:off x="406400" y="2616200"/>
            <a:ext cx="12192000" cy="4521200"/>
          </a:xfrm>
          <a:prstGeom prst="rect">
            <a:avLst/>
          </a:prstGeom>
        </p:spPr>
        <p:txBody>
          <a:bodyPr/>
          <a:lstStyle>
            <a:lvl1pPr algn="ctr" defTabSz="397256">
              <a:defRPr sz="11560">
                <a:solidFill>
                  <a:srgbClr val="FFFFFF"/>
                </a:solidFill>
              </a:defRPr>
            </a:lvl1pPr>
          </a:lstStyle>
          <a:p>
            <a:r>
              <a:t>Quem sabe conceitos faz os seus próprios métodos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50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 Perícia Médica ortopédica</a:t>
            </a:r>
          </a:p>
        </p:txBody>
      </p:sp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Objetivo</a:t>
            </a:r>
          </a:p>
        </p:txBody>
      </p:sp>
      <p:sp>
        <p:nvSpPr>
          <p:cNvPr id="173" name="Shape 173"/>
          <p:cNvSpPr>
            <a:spLocks noGrp="1"/>
          </p:cNvSpPr>
          <p:nvPr>
            <p:ph type="body" sz="half" idx="1"/>
          </p:nvPr>
        </p:nvSpPr>
        <p:spPr>
          <a:xfrm>
            <a:off x="279400" y="4381078"/>
            <a:ext cx="12192000" cy="284564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26719" indent="-426719" defTabSz="560831">
              <a:spcBef>
                <a:spcPts val="2600"/>
              </a:spcBef>
              <a:defRPr sz="4608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Definir conceitos</a:t>
            </a:r>
          </a:p>
          <a:p>
            <a:pPr marL="426719" indent="-426719" defTabSz="560831">
              <a:spcBef>
                <a:spcPts val="2600"/>
              </a:spcBef>
              <a:defRPr sz="4608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Sugerir </a:t>
            </a:r>
            <a:r>
              <a:rPr lang="x-none" dirty="0" smtClean="0"/>
              <a:t>uma </a:t>
            </a:r>
            <a:r>
              <a:rPr dirty="0" smtClean="0"/>
              <a:t>normatização </a:t>
            </a:r>
            <a:r>
              <a:rPr dirty="0"/>
              <a:t>de roteiro</a:t>
            </a:r>
          </a:p>
          <a:p>
            <a:pPr marL="426719" indent="-426719" defTabSz="560831">
              <a:spcBef>
                <a:spcPts val="2600"/>
              </a:spcBef>
              <a:defRPr sz="4608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Estabelecer critérios técnicos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1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 Perícia Médica ortopédica</a:t>
            </a:r>
          </a:p>
        </p:txBody>
      </p:sp>
      <p:sp>
        <p:nvSpPr>
          <p:cNvPr id="176" name="Shape 176"/>
          <p:cNvSpPr>
            <a:spLocks noGrp="1"/>
          </p:cNvSpPr>
          <p:nvPr>
            <p:ph type="title"/>
          </p:nvPr>
        </p:nvSpPr>
        <p:spPr>
          <a:xfrm>
            <a:off x="406400" y="1536700"/>
            <a:ext cx="12192000" cy="892324"/>
          </a:xfrm>
          <a:prstGeom prst="rect">
            <a:avLst/>
          </a:prstGeom>
        </p:spPr>
        <p:txBody>
          <a:bodyPr/>
          <a:lstStyle/>
          <a:p>
            <a:r>
              <a:t>INTRODUção</a:t>
            </a:r>
          </a:p>
        </p:txBody>
      </p:sp>
      <p:sp>
        <p:nvSpPr>
          <p:cNvPr id="177" name="Shape 177"/>
          <p:cNvSpPr>
            <a:spLocks noGrp="1"/>
          </p:cNvSpPr>
          <p:nvPr>
            <p:ph type="body" idx="1"/>
          </p:nvPr>
        </p:nvSpPr>
        <p:spPr>
          <a:xfrm>
            <a:off x="152400" y="3292750"/>
            <a:ext cx="12192000" cy="5230771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 sz="4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x-none" sz="3200" dirty="0" smtClean="0"/>
              <a:t>* </a:t>
            </a:r>
            <a:r>
              <a:rPr sz="3200" dirty="0" smtClean="0"/>
              <a:t>2,32 </a:t>
            </a:r>
            <a:r>
              <a:rPr sz="3200" dirty="0"/>
              <a:t>milhões de benefícios concedidos em 2006 (9%  dos trabalhadores formais)</a:t>
            </a:r>
            <a:r>
              <a:rPr sz="3200" dirty="0" smtClean="0"/>
              <a:t>.</a:t>
            </a:r>
            <a:endParaRPr lang="x-none" sz="3200" dirty="0" smtClean="0">
              <a:solidFill>
                <a:schemeClr val="bg1">
                  <a:lumMod val="10000"/>
                  <a:lumOff val="90000"/>
                </a:schemeClr>
              </a:solidFill>
            </a:endParaRPr>
          </a:p>
          <a:p>
            <a:pPr marL="0" indent="0">
              <a:buNone/>
              <a:defRPr sz="4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x-none" sz="3200" dirty="0" smtClean="0"/>
              <a:t>* </a:t>
            </a:r>
            <a:r>
              <a:rPr sz="3200" dirty="0" smtClean="0"/>
              <a:t>Despesas </a:t>
            </a:r>
            <a:r>
              <a:rPr sz="3200" dirty="0"/>
              <a:t>previdenciárias:</a:t>
            </a:r>
          </a:p>
          <a:p>
            <a:pPr marL="0" indent="0">
              <a:buClrTx/>
              <a:buSzTx/>
              <a:buFontTx/>
              <a:buNone/>
              <a:defRPr sz="4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2800" dirty="0"/>
              <a:t>1988: 2,5% do PIB</a:t>
            </a:r>
          </a:p>
          <a:p>
            <a:pPr marL="0" indent="0">
              <a:buClrTx/>
              <a:buSzTx/>
              <a:buFontTx/>
              <a:buNone/>
              <a:defRPr sz="4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2800" dirty="0"/>
              <a:t>2015: 7% do </a:t>
            </a:r>
            <a:r>
              <a:rPr sz="2800" dirty="0" smtClean="0"/>
              <a:t>PIB</a:t>
            </a:r>
            <a:endParaRPr lang="x-none" sz="2800" dirty="0" smtClean="0"/>
          </a:p>
          <a:p>
            <a:pPr marL="0" indent="0">
              <a:buClrTx/>
              <a:buSzTx/>
              <a:buNone/>
              <a:defRPr sz="4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x-none" sz="2800" dirty="0" smtClean="0"/>
              <a:t>* Perícias realizadas e entrgues no JEF SP</a:t>
            </a:r>
          </a:p>
          <a:p>
            <a:pPr marL="0" indent="0">
              <a:buClrTx/>
              <a:buSzTx/>
              <a:buNone/>
              <a:defRPr sz="4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x-none" sz="2800" dirty="0" smtClean="0"/>
              <a:t>Período de 01.05.2013 a 12.05.2016:     </a:t>
            </a:r>
            <a:r>
              <a:rPr lang="x-none" sz="10400" dirty="0" smtClean="0"/>
              <a:t>67.601</a:t>
            </a:r>
          </a:p>
          <a:p>
            <a:pPr marL="0" indent="0">
              <a:buClrTx/>
              <a:buSzTx/>
              <a:buNone/>
              <a:defRPr sz="4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endParaRPr lang="x-none" sz="2800" dirty="0"/>
          </a:p>
          <a:p>
            <a:pPr marL="0" indent="0">
              <a:buClrTx/>
              <a:buSzTx/>
              <a:buFontTx/>
              <a:buNone/>
              <a:defRPr sz="4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endParaRPr lang="x-none" sz="2800" dirty="0" smtClean="0"/>
          </a:p>
          <a:p>
            <a:pPr marL="0" indent="0">
              <a:buClrTx/>
              <a:buSzTx/>
              <a:buFontTx/>
              <a:buNone/>
              <a:defRPr sz="4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endParaRPr lang="x-none" sz="2800" dirty="0" smtClean="0"/>
          </a:p>
          <a:p>
            <a:pPr>
              <a:buClrTx/>
              <a:buSzTx/>
              <a:buFont typeface="Arial"/>
              <a:buChar char="•"/>
              <a:defRPr sz="4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endParaRPr sz="2800" dirty="0"/>
          </a:p>
        </p:txBody>
      </p:sp>
      <p:pic>
        <p:nvPicPr>
          <p:cNvPr id="178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8125" y="1198016"/>
            <a:ext cx="12641905" cy="7780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body" idx="13"/>
          </p:nvPr>
        </p:nvSpPr>
        <p:spPr>
          <a:xfrm>
            <a:off x="406400" y="444500"/>
            <a:ext cx="11176000" cy="457200"/>
          </a:xfrm>
          <a:prstGeom prst="rect">
            <a:avLst/>
          </a:prstGeom>
        </p:spPr>
        <p:txBody>
          <a:bodyPr/>
          <a:lstStyle/>
          <a:p>
            <a:r>
              <a:t>A Perícia Médica ortopédica</a:t>
            </a:r>
          </a:p>
        </p:txBody>
      </p:sp>
      <p:sp>
        <p:nvSpPr>
          <p:cNvPr id="181" name="Shape 181"/>
          <p:cNvSpPr>
            <a:spLocks noGrp="1"/>
          </p:cNvSpPr>
          <p:nvPr>
            <p:ph type="title"/>
          </p:nvPr>
        </p:nvSpPr>
        <p:spPr>
          <a:xfrm>
            <a:off x="406400" y="1530350"/>
            <a:ext cx="12192000" cy="723900"/>
          </a:xfrm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 </a:t>
            </a:r>
          </a:p>
        </p:txBody>
      </p:sp>
      <p:sp>
        <p:nvSpPr>
          <p:cNvPr id="182" name="Shape 182"/>
          <p:cNvSpPr>
            <a:spLocks noGrp="1"/>
          </p:cNvSpPr>
          <p:nvPr>
            <p:ph type="body" idx="1"/>
          </p:nvPr>
        </p:nvSpPr>
        <p:spPr>
          <a:xfrm>
            <a:off x="406400" y="2778477"/>
            <a:ext cx="12192000" cy="6108701"/>
          </a:xfrm>
          <a:prstGeom prst="rect">
            <a:avLst/>
          </a:prstGeom>
        </p:spPr>
        <p:txBody>
          <a:bodyPr/>
          <a:lstStyle/>
          <a:p>
            <a:pPr>
              <a:defRPr sz="43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História clínica e profissiográfica</a:t>
            </a:r>
          </a:p>
          <a:p>
            <a:pPr algn="just">
              <a:defRPr sz="43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Exame clínico geral e ortopédico</a:t>
            </a:r>
          </a:p>
          <a:p>
            <a:pPr algn="just">
              <a:defRPr sz="43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Análise dos exames subsidiários e relatório médicos</a:t>
            </a:r>
          </a:p>
          <a:p>
            <a:pPr algn="just">
              <a:defRPr sz="43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Discussão</a:t>
            </a:r>
          </a:p>
          <a:p>
            <a:pPr algn="just">
              <a:defRPr sz="43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Conclusão</a:t>
            </a:r>
          </a:p>
          <a:p>
            <a:pPr algn="just">
              <a:defRPr sz="43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Respostas aos quesitos do Juízo e das partes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body" idx="13"/>
          </p:nvPr>
        </p:nvSpPr>
        <p:spPr>
          <a:xfrm>
            <a:off x="406400" y="444500"/>
            <a:ext cx="11176000" cy="457200"/>
          </a:xfrm>
          <a:prstGeom prst="rect">
            <a:avLst/>
          </a:prstGeom>
        </p:spPr>
        <p:txBody>
          <a:bodyPr/>
          <a:lstStyle/>
          <a:p>
            <a:r>
              <a:t>A Perícia Médica ortopédica</a:t>
            </a:r>
          </a:p>
        </p:txBody>
      </p:sp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xfrm>
            <a:off x="406400" y="1530350"/>
            <a:ext cx="12192000" cy="723900"/>
          </a:xfrm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     </a:t>
            </a:r>
          </a:p>
        </p:txBody>
      </p:sp>
      <p:sp>
        <p:nvSpPr>
          <p:cNvPr id="186" name="Shape 186"/>
          <p:cNvSpPr>
            <a:spLocks noGrp="1"/>
          </p:cNvSpPr>
          <p:nvPr>
            <p:ph type="body" idx="1"/>
          </p:nvPr>
        </p:nvSpPr>
        <p:spPr>
          <a:xfrm>
            <a:off x="406400" y="2778477"/>
            <a:ext cx="12192000" cy="610870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43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   </a:t>
            </a:r>
          </a:p>
        </p:txBody>
      </p:sp>
      <p:pic>
        <p:nvPicPr>
          <p:cNvPr id="187" name="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943" y="2279638"/>
            <a:ext cx="13004801" cy="3103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9404" y="6761552"/>
            <a:ext cx="10885992" cy="21599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0920" y="2026772"/>
            <a:ext cx="12422848" cy="57000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85312" y="47804"/>
            <a:ext cx="8634176" cy="96579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625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25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1" animBg="1" advAuto="0"/>
      <p:bldP spid="188" grpId="2" animBg="1" advAuto="0"/>
      <p:bldP spid="189" grpId="3" animBg="1" advAuto="0"/>
      <p:bldP spid="190" grpId="4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/>
          </p:cNvSpPr>
          <p:nvPr>
            <p:ph type="ctrTitle"/>
          </p:nvPr>
        </p:nvSpPr>
        <p:spPr>
          <a:xfrm>
            <a:off x="406400" y="6432550"/>
            <a:ext cx="12192000" cy="2705100"/>
          </a:xfrm>
          <a:prstGeom prst="rect">
            <a:avLst/>
          </a:prstGeom>
        </p:spPr>
        <p:txBody>
          <a:bodyPr/>
          <a:lstStyle/>
          <a:p>
            <a:r>
              <a:t>  </a:t>
            </a:r>
          </a:p>
        </p:txBody>
      </p:sp>
      <p:sp>
        <p:nvSpPr>
          <p:cNvPr id="193" name="Shape 193"/>
          <p:cNvSpPr>
            <a:spLocks noGrp="1"/>
          </p:cNvSpPr>
          <p:nvPr>
            <p:ph type="subTitle" sz="quarter" idx="1"/>
          </p:nvPr>
        </p:nvSpPr>
        <p:spPr>
          <a:xfrm>
            <a:off x="406400" y="4178300"/>
            <a:ext cx="12192000" cy="1803400"/>
          </a:xfrm>
          <a:prstGeom prst="rect">
            <a:avLst/>
          </a:prstGeom>
        </p:spPr>
        <p:txBody>
          <a:bodyPr/>
          <a:lstStyle/>
          <a:p>
            <a:r>
              <a:t>   </a:t>
            </a:r>
          </a:p>
        </p:txBody>
      </p:sp>
      <p:pic>
        <p:nvPicPr>
          <p:cNvPr id="194" name="Hous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650" y="-9805"/>
            <a:ext cx="13004801" cy="97732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/>
          </p:cNvSpPr>
          <p:nvPr>
            <p:ph type="body" idx="13"/>
          </p:nvPr>
        </p:nvSpPr>
        <p:spPr>
          <a:xfrm>
            <a:off x="406400" y="356195"/>
            <a:ext cx="11176000" cy="558206"/>
          </a:xfrm>
          <a:prstGeom prst="rect">
            <a:avLst/>
          </a:prstGeom>
        </p:spPr>
        <p:txBody>
          <a:bodyPr/>
          <a:lstStyle>
            <a:lvl1pPr>
              <a:defRPr sz="3200" b="1" spc="16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ATENÇÃO</a:t>
            </a:r>
          </a:p>
        </p:txBody>
      </p:sp>
      <p:sp>
        <p:nvSpPr>
          <p:cNvPr id="197" name="Shape 1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 </a:t>
            </a:r>
          </a:p>
        </p:txBody>
      </p:sp>
      <p:sp>
        <p:nvSpPr>
          <p:cNvPr id="198" name="Shape 198"/>
          <p:cNvSpPr>
            <a:spLocks noGrp="1"/>
          </p:cNvSpPr>
          <p:nvPr>
            <p:ph type="body" sz="half" idx="1"/>
          </p:nvPr>
        </p:nvSpPr>
        <p:spPr>
          <a:xfrm>
            <a:off x="406400" y="3073251"/>
            <a:ext cx="12192000" cy="326047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 sz="5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Simulação</a:t>
            </a:r>
          </a:p>
          <a:p>
            <a:pPr>
              <a:defRPr sz="5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Metassimulação</a:t>
            </a:r>
          </a:p>
          <a:p>
            <a:pPr>
              <a:defRPr sz="5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Dissimulação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99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99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repeatCount="4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6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repeatCount="4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499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1" animBg="1" advAuto="0"/>
      <p:bldP spid="196" grpId="3" animBg="1" advAuto="0"/>
      <p:bldP spid="196" grpId="4" animBg="1" advAuto="0"/>
      <p:bldP spid="198" grpId="2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 Perícia Médica ortopédica</a:t>
            </a:r>
          </a:p>
        </p:txBody>
      </p:sp>
      <p:sp>
        <p:nvSpPr>
          <p:cNvPr id="201" name="Shape 20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História Clínica e Profissiográfica</a:t>
            </a:r>
          </a:p>
        </p:txBody>
      </p:sp>
      <p:sp>
        <p:nvSpPr>
          <p:cNvPr id="202" name="Shape 202"/>
          <p:cNvSpPr>
            <a:spLocks noGrp="1"/>
          </p:cNvSpPr>
          <p:nvPr>
            <p:ph type="body" sz="half" idx="1"/>
          </p:nvPr>
        </p:nvSpPr>
        <p:spPr>
          <a:xfrm>
            <a:off x="406400" y="3390478"/>
            <a:ext cx="12192000" cy="3980607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422274" indent="-422274" defTabSz="554990">
              <a:spcBef>
                <a:spcPts val="2600"/>
              </a:spcBef>
              <a:defRPr sz="456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Sintomas (Tempo, Causa e Repercussões Clínicas).</a:t>
            </a:r>
          </a:p>
          <a:p>
            <a:pPr marL="422274" indent="-422274" defTabSz="554990">
              <a:spcBef>
                <a:spcPts val="2600"/>
              </a:spcBef>
              <a:defRPr sz="456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Limitação para o </a:t>
            </a:r>
            <a:r>
              <a:rPr dirty="0" smtClean="0"/>
              <a:t>trabalho</a:t>
            </a:r>
            <a:r>
              <a:rPr lang="x-none" dirty="0" smtClean="0"/>
              <a:t> - CBO</a:t>
            </a:r>
            <a:r>
              <a:rPr dirty="0" smtClean="0"/>
              <a:t> </a:t>
            </a:r>
            <a:r>
              <a:rPr dirty="0"/>
              <a:t>(?)</a:t>
            </a:r>
          </a:p>
          <a:p>
            <a:pPr marL="422274" indent="-422274" defTabSz="554990">
              <a:spcBef>
                <a:spcPts val="2600"/>
              </a:spcBef>
              <a:defRPr sz="456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Faz seguimento (?)</a:t>
            </a:r>
          </a:p>
          <a:p>
            <a:pPr marL="422274" indent="-422274" defTabSz="554990">
              <a:spcBef>
                <a:spcPts val="2600"/>
              </a:spcBef>
              <a:defRPr sz="456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Patologias associadas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1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 Perícia Médica ortopédica</a:t>
            </a:r>
          </a:p>
        </p:txBody>
      </p:sp>
      <p:sp>
        <p:nvSpPr>
          <p:cNvPr id="205" name="Shape 20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r>
              <a:t>HisTória Clínica e Profissiográfica</a:t>
            </a:r>
          </a:p>
        </p:txBody>
      </p:sp>
      <p:sp>
        <p:nvSpPr>
          <p:cNvPr id="206" name="Shape 206"/>
          <p:cNvSpPr>
            <a:spLocks noGrp="1"/>
          </p:cNvSpPr>
          <p:nvPr>
            <p:ph type="body" sz="half" idx="1"/>
          </p:nvPr>
        </p:nvSpPr>
        <p:spPr>
          <a:xfrm>
            <a:off x="406400" y="3873500"/>
            <a:ext cx="12192000" cy="3307259"/>
          </a:xfrm>
          <a:prstGeom prst="rect">
            <a:avLst/>
          </a:prstGeom>
        </p:spPr>
        <p:txBody>
          <a:bodyPr/>
          <a:lstStyle/>
          <a:p>
            <a:pPr marL="444499" indent="-444499">
              <a:defRPr sz="48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O que buscar no exame clínico (Patologias)</a:t>
            </a:r>
          </a:p>
          <a:p>
            <a:pPr marL="444499" indent="-444499">
              <a:defRPr sz="48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Como buscar (Testes)</a:t>
            </a:r>
          </a:p>
          <a:p>
            <a:pPr marL="444499" indent="-444499">
              <a:defRPr sz="48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dirty="0"/>
              <a:t>O que esperar encontrar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1" build="p" bldLvl="5" animBg="1" advAuto="0"/>
    </p:bldLst>
  </p:timing>
</p:sld>
</file>

<file path=ppt/theme/theme1.xml><?xml version="1.0" encoding="utf-8"?>
<a:theme xmlns:a="http://schemas.openxmlformats.org/drawingml/2006/main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454</Words>
  <Application>Microsoft Macintosh PowerPoint</Application>
  <PresentationFormat>Custom</PresentationFormat>
  <Paragraphs>94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New_Template7</vt:lpstr>
      <vt:lpstr>Dr. Jonas Aparecido Borracini Médico Ortopedista e Traumatologista Membro Titular da Sociedade Brasileira de Ortopedia e Traumatologia (SBOT) Membro da Sociedade Brasileira de Quadril (SBQ) Membro Titular da Associação Brasileira de Medicina Legal e Perícias Médicas (ABMLPM) Chefe do Serviço de Residência Médica em Ortopedia e Traumatologia do Hospital Fernando Mauro Pires da Rocha Diretor do Núcleo de Perícias Clínicas do Instituto de Medicina Social e Criminologia de São Paulo (IMESC) Perito do Juizado Especial Federal de São Paulo e Barueri Perito de Varas Previdenciárias e Cíveis Federais    jonas.borracini@imesc.sp.gov.br</vt:lpstr>
      <vt:lpstr>Objetivo</vt:lpstr>
      <vt:lpstr>INTRODUção</vt:lpstr>
      <vt:lpstr> </vt:lpstr>
      <vt:lpstr>     </vt:lpstr>
      <vt:lpstr>  </vt:lpstr>
      <vt:lpstr> </vt:lpstr>
      <vt:lpstr>História Clínica e Profissiográfica</vt:lpstr>
      <vt:lpstr>HisTória Clínica e Profissiográfica</vt:lpstr>
      <vt:lpstr>Exame Clínico Geral e Especial</vt:lpstr>
      <vt:lpstr>Exame Clínico Geral e Especial</vt:lpstr>
      <vt:lpstr>Análise dos Exames Subsidiários e Relatórios Médicos</vt:lpstr>
      <vt:lpstr>discussão</vt:lpstr>
      <vt:lpstr>Conclusão e Quesitos</vt:lpstr>
      <vt:lpstr>Quem sabe conceitos faz os seus próprios métodos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 Jonas Aparecido Borracini Médico Ortopedista e Traumatologista Membro Titular da Sociedade Brasileira de Ortopedia e Traumatologia (SBOT) Membro da Sociedade Brasileira de Quadril (SBQ) Membro Titular da Associação Brasileira de Medicina Legal e Perícias Médicas (ABMLPM) Chefe do Serviço de Residência Médica em Ortopedia e Traumatologia do Hospital Fernando Mauro Pires da Rocha Diretor do Núcleo de Perícias Clínicas do Instituto de Medicina Social e Criminologia de São Paulo (IMESC) Perito do Juizado Especial Federal de São Paulo e Barueri Perito de Varas Previdenciárias e Cíveis Federais    jonas.borracini@imesc.sp.gov.br</dc:title>
  <cp:lastModifiedBy>Jonas Borracini</cp:lastModifiedBy>
  <cp:revision>15</cp:revision>
  <dcterms:modified xsi:type="dcterms:W3CDTF">2016-11-30T16:11:02Z</dcterms:modified>
</cp:coreProperties>
</file>