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39.jpg" ContentType="image/png"/>
  <Override PartName="/ppt/media/image40.jpg" ContentType="image/png"/>
  <Override PartName="/ppt/media/image41.jpg" ContentType="image/png"/>
  <Override PartName="/ppt/media/image42.jpg" ContentType="image/png"/>
  <Override PartName="/ppt/media/image45.jpg" ContentType="image/png"/>
  <Override PartName="/ppt/media/image4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61" r:id="rId2"/>
    <p:sldId id="362" r:id="rId3"/>
    <p:sldId id="352" r:id="rId4"/>
    <p:sldId id="353" r:id="rId5"/>
    <p:sldId id="363" r:id="rId6"/>
    <p:sldId id="355" r:id="rId7"/>
    <p:sldId id="268" r:id="rId8"/>
    <p:sldId id="269" r:id="rId9"/>
    <p:sldId id="294" r:id="rId10"/>
    <p:sldId id="295" r:id="rId11"/>
    <p:sldId id="296" r:id="rId12"/>
    <p:sldId id="297" r:id="rId13"/>
    <p:sldId id="274" r:id="rId14"/>
    <p:sldId id="347" r:id="rId15"/>
    <p:sldId id="358" r:id="rId16"/>
    <p:sldId id="310" r:id="rId17"/>
    <p:sldId id="348" r:id="rId18"/>
    <p:sldId id="326" r:id="rId19"/>
    <p:sldId id="327" r:id="rId20"/>
    <p:sldId id="328" r:id="rId21"/>
    <p:sldId id="329" r:id="rId22"/>
    <p:sldId id="331" r:id="rId23"/>
    <p:sldId id="332" r:id="rId24"/>
    <p:sldId id="394" r:id="rId25"/>
    <p:sldId id="364" r:id="rId26"/>
    <p:sldId id="365" r:id="rId27"/>
    <p:sldId id="366" r:id="rId28"/>
    <p:sldId id="371" r:id="rId29"/>
    <p:sldId id="372" r:id="rId30"/>
    <p:sldId id="381" r:id="rId31"/>
    <p:sldId id="379" r:id="rId32"/>
    <p:sldId id="380" r:id="rId33"/>
    <p:sldId id="383" r:id="rId34"/>
    <p:sldId id="392" r:id="rId35"/>
    <p:sldId id="409" r:id="rId36"/>
    <p:sldId id="384" r:id="rId37"/>
    <p:sldId id="387" r:id="rId38"/>
    <p:sldId id="395" r:id="rId39"/>
    <p:sldId id="404" r:id="rId40"/>
    <p:sldId id="398" r:id="rId41"/>
    <p:sldId id="399" r:id="rId42"/>
    <p:sldId id="400" r:id="rId43"/>
    <p:sldId id="396" r:id="rId44"/>
    <p:sldId id="403" r:id="rId45"/>
    <p:sldId id="401" r:id="rId46"/>
    <p:sldId id="397" r:id="rId47"/>
    <p:sldId id="402" r:id="rId48"/>
    <p:sldId id="407" r:id="rId49"/>
    <p:sldId id="408" r:id="rId50"/>
    <p:sldId id="405" r:id="rId51"/>
    <p:sldId id="357" r:id="rId5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7"/>
    <p:restoredTop sz="95073" autoAdjust="0"/>
  </p:normalViewPr>
  <p:slideViewPr>
    <p:cSldViewPr>
      <p:cViewPr varScale="1">
        <p:scale>
          <a:sx n="89" d="100"/>
          <a:sy n="89" d="100"/>
        </p:scale>
        <p:origin x="1184" y="1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393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8F470-5E9E-BD43-A099-D8F4F9E782B5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67897-A2DE-3746-B44A-37114D54805A}" type="slidenum">
              <a:rPr lang="en-US" smtClean="0"/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71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67897-A2DE-3746-B44A-37114D5480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06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D9D28E-371C-EF4C-A8D8-C2A0F085F35B}" type="slidenum">
              <a:rPr lang="pt-BR" sz="1200">
                <a:latin typeface="Times New Roman" charset="0"/>
              </a:rPr>
              <a:pPr/>
              <a:t>19</a:t>
            </a:fld>
            <a:endParaRPr lang="pt-BR" sz="1200">
              <a:latin typeface="Times New Roman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343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D9D28E-371C-EF4C-A8D8-C2A0F085F35B}" type="slidenum">
              <a:rPr lang="pt-BR" sz="1200">
                <a:latin typeface="Times New Roman" charset="0"/>
              </a:rPr>
              <a:pPr/>
              <a:t>20</a:t>
            </a:fld>
            <a:endParaRPr lang="pt-BR" sz="1200">
              <a:latin typeface="Times New Roman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005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D9D28E-371C-EF4C-A8D8-C2A0F085F35B}" type="slidenum">
              <a:rPr lang="pt-BR" sz="1200">
                <a:latin typeface="Times New Roman" charset="0"/>
              </a:rPr>
              <a:pPr/>
              <a:t>21</a:t>
            </a:fld>
            <a:endParaRPr lang="pt-BR" sz="1200">
              <a:latin typeface="Times New Roman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172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D9D28E-371C-EF4C-A8D8-C2A0F085F35B}" type="slidenum">
              <a:rPr lang="pt-BR" sz="1200">
                <a:latin typeface="Times New Roman" charset="0"/>
              </a:rPr>
              <a:pPr/>
              <a:t>22</a:t>
            </a:fld>
            <a:endParaRPr lang="pt-BR" sz="1200">
              <a:latin typeface="Times New Roman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327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D9D28E-371C-EF4C-A8D8-C2A0F085F35B}" type="slidenum">
              <a:rPr lang="pt-BR" sz="1200">
                <a:latin typeface="Times New Roman" charset="0"/>
              </a:rPr>
              <a:pPr/>
              <a:t>23</a:t>
            </a:fld>
            <a:endParaRPr lang="pt-BR" sz="1200">
              <a:latin typeface="Times New Roman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745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D9D28E-371C-EF4C-A8D8-C2A0F085F35B}" type="slidenum">
              <a:rPr lang="pt-BR" sz="1200">
                <a:latin typeface="Times New Roman" charset="0"/>
              </a:rPr>
              <a:pPr/>
              <a:t>8</a:t>
            </a:fld>
            <a:endParaRPr lang="pt-BR" sz="1200">
              <a:latin typeface="Times New Roman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355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D9D28E-371C-EF4C-A8D8-C2A0F085F35B}" type="slidenum">
              <a:rPr lang="pt-BR" sz="1200">
                <a:latin typeface="Times New Roman" charset="0"/>
              </a:rPr>
              <a:pPr/>
              <a:t>9</a:t>
            </a:fld>
            <a:endParaRPr lang="pt-BR" sz="1200">
              <a:latin typeface="Times New Roman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241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D9D28E-371C-EF4C-A8D8-C2A0F085F35B}" type="slidenum">
              <a:rPr lang="pt-BR" sz="1200">
                <a:latin typeface="Times New Roman" charset="0"/>
              </a:rPr>
              <a:pPr/>
              <a:t>10</a:t>
            </a:fld>
            <a:endParaRPr lang="pt-BR" sz="1200">
              <a:latin typeface="Times New Roman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778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D9D28E-371C-EF4C-A8D8-C2A0F085F35B}" type="slidenum">
              <a:rPr lang="pt-BR" sz="1200">
                <a:latin typeface="Times New Roman" charset="0"/>
              </a:rPr>
              <a:pPr/>
              <a:t>11</a:t>
            </a:fld>
            <a:endParaRPr lang="pt-BR" sz="1200">
              <a:latin typeface="Times New Roman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937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D9D28E-371C-EF4C-A8D8-C2A0F085F35B}" type="slidenum">
              <a:rPr lang="pt-BR" sz="1200">
                <a:latin typeface="Times New Roman" charset="0"/>
              </a:rPr>
              <a:pPr/>
              <a:t>12</a:t>
            </a:fld>
            <a:endParaRPr lang="pt-BR" sz="1200">
              <a:latin typeface="Times New Roman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47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01A82B3-D811-9443-AC2B-1D477A7A27F1}" type="slidenum">
              <a:rPr lang="pt-BR" sz="1200">
                <a:latin typeface="Times New Roman" charset="0"/>
              </a:rPr>
              <a:pPr/>
              <a:t>16</a:t>
            </a:fld>
            <a:endParaRPr lang="pt-BR" sz="1200">
              <a:latin typeface="Times New Roman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993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D9D28E-371C-EF4C-A8D8-C2A0F085F35B}" type="slidenum">
              <a:rPr lang="pt-BR" sz="1200">
                <a:latin typeface="Times New Roman" charset="0"/>
              </a:rPr>
              <a:pPr/>
              <a:t>17</a:t>
            </a:fld>
            <a:endParaRPr lang="pt-BR" sz="1200">
              <a:latin typeface="Times New Roman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27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D9D28E-371C-EF4C-A8D8-C2A0F085F35B}" type="slidenum">
              <a:rPr lang="pt-BR" sz="1200">
                <a:latin typeface="Times New Roman" charset="0"/>
              </a:rPr>
              <a:pPr/>
              <a:t>18</a:t>
            </a:fld>
            <a:endParaRPr lang="pt-BR" sz="1200">
              <a:latin typeface="Times New Roman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863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C3A6-7EA1-4B32-857A-725E9FA8547F}" type="datetimeFigureOut">
              <a:rPr lang="pt-BR" smtClean="0"/>
              <a:pPr/>
              <a:t>29/11/16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59A57-FC45-44F8-B030-193DC3BFAE75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C3A6-7EA1-4B32-857A-725E9FA8547F}" type="datetimeFigureOut">
              <a:rPr lang="pt-BR" smtClean="0"/>
              <a:pPr/>
              <a:t>29/11/16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59A57-FC45-44F8-B030-193DC3BFAE75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C3A6-7EA1-4B32-857A-725E9FA8547F}" type="datetimeFigureOut">
              <a:rPr lang="pt-BR" smtClean="0"/>
              <a:pPr/>
              <a:t>29/11/16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59A57-FC45-44F8-B030-193DC3BFAE75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C3A6-7EA1-4B32-857A-725E9FA8547F}" type="datetimeFigureOut">
              <a:rPr lang="pt-BR" smtClean="0"/>
              <a:pPr/>
              <a:t>29/11/16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59A57-FC45-44F8-B030-193DC3BFAE75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C3A6-7EA1-4B32-857A-725E9FA8547F}" type="datetimeFigureOut">
              <a:rPr lang="pt-BR" smtClean="0"/>
              <a:pPr/>
              <a:t>29/11/16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59A57-FC45-44F8-B030-193DC3BFAE75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C3A6-7EA1-4B32-857A-725E9FA8547F}" type="datetimeFigureOut">
              <a:rPr lang="pt-BR" smtClean="0"/>
              <a:pPr/>
              <a:t>29/11/16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59A57-FC45-44F8-B030-193DC3BFAE75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C3A6-7EA1-4B32-857A-725E9FA8547F}" type="datetimeFigureOut">
              <a:rPr lang="pt-BR" smtClean="0"/>
              <a:pPr/>
              <a:t>29/11/16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59A57-FC45-44F8-B030-193DC3BFAE75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C3A6-7EA1-4B32-857A-725E9FA8547F}" type="datetimeFigureOut">
              <a:rPr lang="pt-BR" smtClean="0"/>
              <a:pPr/>
              <a:t>29/11/16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59A57-FC45-44F8-B030-193DC3BFAE75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C3A6-7EA1-4B32-857A-725E9FA8547F}" type="datetimeFigureOut">
              <a:rPr lang="pt-BR" smtClean="0"/>
              <a:pPr/>
              <a:t>29/11/16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59A57-FC45-44F8-B030-193DC3BFAE75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C3A6-7EA1-4B32-857A-725E9FA8547F}" type="datetimeFigureOut">
              <a:rPr lang="pt-BR" smtClean="0"/>
              <a:pPr/>
              <a:t>29/11/16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59A57-FC45-44F8-B030-193DC3BFAE75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C3A6-7EA1-4B32-857A-725E9FA8547F}" type="datetimeFigureOut">
              <a:rPr lang="pt-BR" smtClean="0"/>
              <a:pPr/>
              <a:t>29/11/16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59A57-FC45-44F8-B030-193DC3BFAE75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1C3A6-7EA1-4B32-857A-725E9FA8547F}" type="datetimeFigureOut">
              <a:rPr lang="pt-BR" smtClean="0"/>
              <a:pPr/>
              <a:t>29/11/16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59A57-FC45-44F8-B030-193DC3BFAE75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5" Type="http://schemas.openxmlformats.org/officeDocument/2006/relationships/image" Target="../media/image25.jp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7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3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Relationship Id="rId3" Type="http://schemas.openxmlformats.org/officeDocument/2006/relationships/image" Target="../media/image8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5" Type="http://schemas.openxmlformats.org/officeDocument/2006/relationships/image" Target="../media/image95.jpeg"/><Relationship Id="rId6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contatolucianopellegrino@gmail.com" TargetMode="External"/><Relationship Id="rId3" Type="http://schemas.openxmlformats.org/officeDocument/2006/relationships/hyperlink" Target="http://www.lucianopellegrino.com.br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5" y="188641"/>
            <a:ext cx="5472608" cy="128009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5" y="188641"/>
            <a:ext cx="5544616" cy="1307442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842325" y="2636912"/>
            <a:ext cx="822921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latin typeface="+mj-lt"/>
              </a:rPr>
              <a:t>Particularidades</a:t>
            </a:r>
            <a:r>
              <a:rPr lang="en-US" sz="4000" dirty="0" smtClean="0">
                <a:latin typeface="+mj-lt"/>
              </a:rPr>
              <a:t> da </a:t>
            </a:r>
            <a:r>
              <a:rPr lang="en-US" sz="4000" dirty="0" err="1" smtClean="0">
                <a:latin typeface="+mj-lt"/>
              </a:rPr>
              <a:t>Perícia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Médica</a:t>
            </a:r>
            <a:r>
              <a:rPr lang="en-US" sz="4000" dirty="0" smtClean="0">
                <a:latin typeface="+mj-lt"/>
              </a:rPr>
              <a:t> da </a:t>
            </a:r>
            <a:r>
              <a:rPr lang="en-US" sz="4000" dirty="0" err="1" smtClean="0">
                <a:latin typeface="+mj-lt"/>
              </a:rPr>
              <a:t>Coluna</a:t>
            </a:r>
            <a:r>
              <a:rPr lang="en-US" sz="4000" dirty="0" smtClean="0">
                <a:latin typeface="+mj-lt"/>
              </a:rPr>
              <a:t> Vertebral</a:t>
            </a:r>
            <a:endParaRPr lang="en-US" sz="4000" dirty="0">
              <a:latin typeface="+mj-lt"/>
              <a:cs typeface="Arial" charset="0"/>
            </a:endParaRP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3863752" y="4581128"/>
            <a:ext cx="4186361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000" b="1" i="1" dirty="0" smtClean="0">
                <a:latin typeface="Arial" charset="0"/>
                <a:ea typeface="Arial" charset="0"/>
                <a:cs typeface="Arial" charset="0"/>
              </a:rPr>
              <a:t>Luciano A. N. Pellegrino</a:t>
            </a:r>
          </a:p>
          <a:p>
            <a:pPr marL="0" indent="0" algn="ctr">
              <a:buNone/>
            </a:pPr>
            <a:endParaRPr lang="pt-BR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pt-BR" sz="1600" dirty="0" smtClean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édico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1600" dirty="0" smtClean="0">
                <a:latin typeface="Arial" charset="0"/>
                <a:ea typeface="Arial" charset="0"/>
                <a:cs typeface="Arial" charset="0"/>
              </a:rPr>
              <a:t>Ortopedista – </a:t>
            </a:r>
            <a:r>
              <a:rPr lang="pt-BR" sz="1600" dirty="0" err="1" smtClean="0">
                <a:latin typeface="Arial" charset="0"/>
                <a:ea typeface="Arial" charset="0"/>
                <a:cs typeface="Arial" charset="0"/>
              </a:rPr>
              <a:t>Cirurgi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ão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Coluna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Perito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do JEF-SP e JEF-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Barueri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85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2133601" y="1905000"/>
            <a:ext cx="938064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accent2"/>
              </a:buClr>
              <a:buFont typeface="Wingdings" charset="0"/>
              <a:buChar char="§"/>
            </a:pPr>
            <a:r>
              <a:rPr lang="pt-BR" dirty="0"/>
              <a:t> </a:t>
            </a:r>
            <a:r>
              <a:rPr lang="pt-BR" dirty="0" smtClean="0"/>
              <a:t>C7</a:t>
            </a:r>
            <a:endParaRPr lang="pt-BR" sz="2800" dirty="0"/>
          </a:p>
        </p:txBody>
      </p:sp>
      <p:sp>
        <p:nvSpPr>
          <p:cNvPr id="24581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pt-BR" sz="1000"/>
          </a:p>
        </p:txBody>
      </p:sp>
      <p:sp>
        <p:nvSpPr>
          <p:cNvPr id="7" name="Espaço Reservado para Data 3"/>
          <p:cNvSpPr txBox="1">
            <a:spLocks/>
          </p:cNvSpPr>
          <p:nvPr/>
        </p:nvSpPr>
        <p:spPr>
          <a:xfrm>
            <a:off x="2423592" y="5517232"/>
            <a:ext cx="1872208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Sensibilidade / dor</a:t>
            </a:r>
          </a:p>
        </p:txBody>
      </p:sp>
      <p:sp>
        <p:nvSpPr>
          <p:cNvPr id="8" name="Espaço Reservado para Data 3"/>
          <p:cNvSpPr txBox="1">
            <a:spLocks/>
          </p:cNvSpPr>
          <p:nvPr/>
        </p:nvSpPr>
        <p:spPr>
          <a:xfrm>
            <a:off x="5807968" y="5517232"/>
            <a:ext cx="936104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Motor</a:t>
            </a:r>
          </a:p>
        </p:txBody>
      </p:sp>
      <p:sp>
        <p:nvSpPr>
          <p:cNvPr id="9" name="Espaço Reservado para Data 3"/>
          <p:cNvSpPr txBox="1">
            <a:spLocks/>
          </p:cNvSpPr>
          <p:nvPr/>
        </p:nvSpPr>
        <p:spPr>
          <a:xfrm>
            <a:off x="8688288" y="5517232"/>
            <a:ext cx="936104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Reflexo</a:t>
            </a:r>
          </a:p>
        </p:txBody>
      </p:sp>
      <p:pic>
        <p:nvPicPr>
          <p:cNvPr id="6" name="Picture 5" descr="sensibilidade c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780928"/>
            <a:ext cx="2671816" cy="2520280"/>
          </a:xfrm>
          <a:prstGeom prst="rect">
            <a:avLst/>
          </a:prstGeom>
        </p:spPr>
      </p:pic>
      <p:pic>
        <p:nvPicPr>
          <p:cNvPr id="11" name="Picture 10" descr="MUSCULO TRICEP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2780928"/>
            <a:ext cx="2664296" cy="2624922"/>
          </a:xfrm>
          <a:prstGeom prst="rect">
            <a:avLst/>
          </a:prstGeom>
        </p:spPr>
      </p:pic>
      <p:pic>
        <p:nvPicPr>
          <p:cNvPr id="12" name="Picture 11" descr="REFLEXO C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1" y="2780928"/>
            <a:ext cx="2463395" cy="2592288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057400" y="473075"/>
            <a:ext cx="8153400" cy="1143000"/>
          </a:xfrm>
        </p:spPr>
        <p:txBody>
          <a:bodyPr/>
          <a:lstStyle/>
          <a:p>
            <a:r>
              <a:rPr lang="en-US" dirty="0" err="1" smtClean="0"/>
              <a:t>Coluna</a:t>
            </a:r>
            <a:r>
              <a:rPr lang="en-US" dirty="0" smtClean="0"/>
              <a:t> Cervical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14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2133601" y="1905000"/>
            <a:ext cx="938064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accent2"/>
              </a:buClr>
              <a:buFont typeface="Wingdings" charset="0"/>
              <a:buChar char="§"/>
            </a:pPr>
            <a:r>
              <a:rPr lang="pt-BR" dirty="0"/>
              <a:t> </a:t>
            </a:r>
            <a:r>
              <a:rPr lang="pt-BR" dirty="0" smtClean="0"/>
              <a:t>C8</a:t>
            </a:r>
            <a:endParaRPr lang="pt-BR" sz="2800" dirty="0"/>
          </a:p>
        </p:txBody>
      </p:sp>
      <p:sp>
        <p:nvSpPr>
          <p:cNvPr id="24581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pt-BR" sz="1000"/>
          </a:p>
        </p:txBody>
      </p:sp>
      <p:sp>
        <p:nvSpPr>
          <p:cNvPr id="7" name="Espaço Reservado para Data 3"/>
          <p:cNvSpPr txBox="1">
            <a:spLocks/>
          </p:cNvSpPr>
          <p:nvPr/>
        </p:nvSpPr>
        <p:spPr>
          <a:xfrm>
            <a:off x="2423592" y="5517232"/>
            <a:ext cx="1872208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Sensibilidade / dor</a:t>
            </a:r>
          </a:p>
        </p:txBody>
      </p:sp>
      <p:sp>
        <p:nvSpPr>
          <p:cNvPr id="8" name="Espaço Reservado para Data 3"/>
          <p:cNvSpPr txBox="1">
            <a:spLocks/>
          </p:cNvSpPr>
          <p:nvPr/>
        </p:nvSpPr>
        <p:spPr>
          <a:xfrm>
            <a:off x="5807968" y="5517232"/>
            <a:ext cx="936104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Motor</a:t>
            </a:r>
          </a:p>
        </p:txBody>
      </p:sp>
      <p:sp>
        <p:nvSpPr>
          <p:cNvPr id="9" name="Espaço Reservado para Data 3"/>
          <p:cNvSpPr txBox="1">
            <a:spLocks/>
          </p:cNvSpPr>
          <p:nvPr/>
        </p:nvSpPr>
        <p:spPr>
          <a:xfrm>
            <a:off x="8688288" y="5517232"/>
            <a:ext cx="936104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Reflexo</a:t>
            </a:r>
          </a:p>
        </p:txBody>
      </p:sp>
      <p:pic>
        <p:nvPicPr>
          <p:cNvPr id="2" name="Picture 1" descr="sensibilidade c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780928"/>
            <a:ext cx="2595479" cy="2592288"/>
          </a:xfrm>
          <a:prstGeom prst="rect">
            <a:avLst/>
          </a:prstGeom>
        </p:spPr>
      </p:pic>
      <p:pic>
        <p:nvPicPr>
          <p:cNvPr id="4" name="Picture 3" descr="MUSCULO C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2852936"/>
            <a:ext cx="2808312" cy="2662862"/>
          </a:xfrm>
          <a:prstGeom prst="rect">
            <a:avLst/>
          </a:prstGeom>
        </p:spPr>
      </p:pic>
      <p:sp>
        <p:nvSpPr>
          <p:cNvPr id="13" name="Multiply 12"/>
          <p:cNvSpPr/>
          <p:nvPr/>
        </p:nvSpPr>
        <p:spPr>
          <a:xfrm>
            <a:off x="8472264" y="3356992"/>
            <a:ext cx="1368152" cy="1584176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057400" y="473075"/>
            <a:ext cx="8153400" cy="1143000"/>
          </a:xfrm>
        </p:spPr>
        <p:txBody>
          <a:bodyPr/>
          <a:lstStyle/>
          <a:p>
            <a:r>
              <a:rPr lang="en-US" dirty="0" err="1" smtClean="0"/>
              <a:t>Coluna</a:t>
            </a:r>
            <a:r>
              <a:rPr lang="en-US" dirty="0" smtClean="0"/>
              <a:t> Cervical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>
                <a:latin typeface="Times New Roman" charset="0"/>
                <a:ea typeface="ＭＳ Ｐゴシック" charset="0"/>
                <a:cs typeface="ＭＳ Ｐゴシック" charset="0"/>
              </a:rPr>
              <a:t>Coluna Cervical</a:t>
            </a:r>
          </a:p>
        </p:txBody>
      </p:sp>
      <p:sp>
        <p:nvSpPr>
          <p:cNvPr id="24580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2133601" y="1905000"/>
            <a:ext cx="938064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accent2"/>
              </a:buClr>
              <a:buFont typeface="Wingdings" charset="0"/>
              <a:buChar char="§"/>
            </a:pPr>
            <a:r>
              <a:rPr lang="pt-BR" dirty="0"/>
              <a:t> </a:t>
            </a:r>
            <a:r>
              <a:rPr lang="pt-BR" dirty="0" smtClean="0"/>
              <a:t>T1</a:t>
            </a:r>
            <a:endParaRPr lang="pt-BR" sz="2800" dirty="0"/>
          </a:p>
        </p:txBody>
      </p:sp>
      <p:sp>
        <p:nvSpPr>
          <p:cNvPr id="24581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pt-BR" sz="1000"/>
          </a:p>
        </p:txBody>
      </p:sp>
      <p:sp>
        <p:nvSpPr>
          <p:cNvPr id="7" name="Espaço Reservado para Data 3"/>
          <p:cNvSpPr txBox="1">
            <a:spLocks/>
          </p:cNvSpPr>
          <p:nvPr/>
        </p:nvSpPr>
        <p:spPr>
          <a:xfrm>
            <a:off x="2423592" y="5517232"/>
            <a:ext cx="1872208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Sensibilidade / dor</a:t>
            </a:r>
          </a:p>
        </p:txBody>
      </p:sp>
      <p:sp>
        <p:nvSpPr>
          <p:cNvPr id="8" name="Espaço Reservado para Data 3"/>
          <p:cNvSpPr txBox="1">
            <a:spLocks/>
          </p:cNvSpPr>
          <p:nvPr/>
        </p:nvSpPr>
        <p:spPr>
          <a:xfrm>
            <a:off x="5807968" y="5517232"/>
            <a:ext cx="936104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Motor</a:t>
            </a:r>
          </a:p>
        </p:txBody>
      </p:sp>
      <p:sp>
        <p:nvSpPr>
          <p:cNvPr id="9" name="Espaço Reservado para Data 3"/>
          <p:cNvSpPr txBox="1">
            <a:spLocks/>
          </p:cNvSpPr>
          <p:nvPr/>
        </p:nvSpPr>
        <p:spPr>
          <a:xfrm>
            <a:off x="8688288" y="5517232"/>
            <a:ext cx="936104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Reflexo</a:t>
            </a:r>
          </a:p>
        </p:txBody>
      </p:sp>
      <p:pic>
        <p:nvPicPr>
          <p:cNvPr id="4" name="Picture 3" descr="MUSCULO C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2852936"/>
            <a:ext cx="2808312" cy="2662862"/>
          </a:xfrm>
          <a:prstGeom prst="rect">
            <a:avLst/>
          </a:prstGeom>
        </p:spPr>
      </p:pic>
      <p:pic>
        <p:nvPicPr>
          <p:cNvPr id="3" name="Picture 2" descr="sensibilidade t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1" y="2852936"/>
            <a:ext cx="2664296" cy="2582162"/>
          </a:xfrm>
          <a:prstGeom prst="rect">
            <a:avLst/>
          </a:prstGeom>
        </p:spPr>
      </p:pic>
      <p:sp>
        <p:nvSpPr>
          <p:cNvPr id="12" name="Multiply 11"/>
          <p:cNvSpPr/>
          <p:nvPr/>
        </p:nvSpPr>
        <p:spPr>
          <a:xfrm>
            <a:off x="8472264" y="3356992"/>
            <a:ext cx="1368152" cy="1584176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2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Espaço Reservado para Conteúdo 2"/>
          <p:cNvSpPr>
            <a:spLocks noGrp="1"/>
          </p:cNvSpPr>
          <p:nvPr>
            <p:ph idx="1"/>
          </p:nvPr>
        </p:nvSpPr>
        <p:spPr>
          <a:xfrm>
            <a:off x="2063552" y="1556792"/>
            <a:ext cx="4781550" cy="16065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pt-BR" sz="2800" b="1" dirty="0">
                <a:latin typeface="Arial" charset="0"/>
                <a:ea typeface="ＭＳ Ｐゴシック" charset="0"/>
                <a:cs typeface="ＭＳ Ｐゴシック" charset="0"/>
              </a:rPr>
              <a:t>Manobras especiais</a:t>
            </a:r>
          </a:p>
          <a:p>
            <a:pPr eaLnBrk="1" hangingPunct="1">
              <a:buFont typeface="Arial" charset="0"/>
              <a:buNone/>
            </a:pPr>
            <a:endParaRPr lang="pt-BR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Clr>
                <a:schemeClr val="accent2"/>
              </a:buClr>
              <a:buFont typeface="Wingdings" charset="0"/>
              <a:buChar char="§"/>
            </a:pPr>
            <a:r>
              <a:rPr lang="pt-BR" sz="2400" dirty="0"/>
              <a:t> Manobra de Distração</a:t>
            </a:r>
          </a:p>
          <a:p>
            <a:pPr eaLnBrk="1" hangingPunct="1"/>
            <a:endParaRPr lang="pt-B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20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312024" y="1988840"/>
            <a:ext cx="3797300" cy="64807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pt-BR" dirty="0"/>
          </a:p>
          <a:p>
            <a:pPr eaLnBrk="1" hangingPunct="1"/>
            <a:endParaRPr lang="pt-BR" dirty="0"/>
          </a:p>
          <a:p>
            <a:pPr eaLnBrk="1" hangingPunct="1"/>
            <a:endParaRPr lang="pt-BR" dirty="0"/>
          </a:p>
          <a:p>
            <a:pPr eaLnBrk="1" hangingPunct="1">
              <a:buClr>
                <a:schemeClr val="accent2"/>
              </a:buClr>
              <a:buFont typeface="Wingdings" charset="0"/>
              <a:buChar char="§"/>
            </a:pPr>
            <a:r>
              <a:rPr lang="pt-BR" dirty="0"/>
              <a:t> Manobra de </a:t>
            </a:r>
            <a:r>
              <a:rPr lang="pt-BR" dirty="0" err="1"/>
              <a:t>Espurling</a:t>
            </a:r>
            <a:endParaRPr lang="pt-BR" dirty="0"/>
          </a:p>
        </p:txBody>
      </p:sp>
      <p:sp>
        <p:nvSpPr>
          <p:cNvPr id="34821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pt-BR" sz="1000"/>
          </a:p>
        </p:txBody>
      </p:sp>
      <p:pic>
        <p:nvPicPr>
          <p:cNvPr id="34822" name="Picture 7" descr="DA1DB1DC2C4FF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3200401"/>
            <a:ext cx="396081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0" descr="DA1DB1DC2C4FF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00400"/>
            <a:ext cx="36274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57400" y="473075"/>
            <a:ext cx="8153400" cy="1143000"/>
          </a:xfrm>
        </p:spPr>
        <p:txBody>
          <a:bodyPr/>
          <a:lstStyle/>
          <a:p>
            <a:r>
              <a:rPr lang="en-US" dirty="0" err="1" smtClean="0"/>
              <a:t>Coluna</a:t>
            </a:r>
            <a:r>
              <a:rPr lang="en-US" dirty="0" smtClean="0"/>
              <a:t> Cervical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7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Espaço Reservado para Conteúdo 2"/>
          <p:cNvSpPr>
            <a:spLocks noGrp="1"/>
          </p:cNvSpPr>
          <p:nvPr>
            <p:ph idx="1"/>
          </p:nvPr>
        </p:nvSpPr>
        <p:spPr>
          <a:xfrm>
            <a:off x="2063552" y="1556792"/>
            <a:ext cx="4781550" cy="16065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pt-BR" sz="2800" b="1" dirty="0">
                <a:latin typeface="Arial" charset="0"/>
                <a:ea typeface="ＭＳ Ｐゴシック" charset="0"/>
                <a:cs typeface="ＭＳ Ｐゴシック" charset="0"/>
              </a:rPr>
              <a:t>Manobras especiais</a:t>
            </a:r>
          </a:p>
          <a:p>
            <a:pPr eaLnBrk="1" hangingPunct="1">
              <a:buFont typeface="Arial" charset="0"/>
              <a:buNone/>
            </a:pPr>
            <a:endParaRPr lang="pt-BR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Clr>
                <a:schemeClr val="accent2"/>
              </a:buClr>
              <a:buFont typeface="Wingdings" charset="0"/>
              <a:buChar char="§"/>
            </a:pPr>
            <a:r>
              <a:rPr lang="pt-BR" sz="2400" dirty="0"/>
              <a:t> Sinal de Hoffman</a:t>
            </a:r>
          </a:p>
          <a:p>
            <a:pPr eaLnBrk="1" hangingPunct="1"/>
            <a:endParaRPr lang="pt-B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21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pt-BR" sz="100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57400" y="473075"/>
            <a:ext cx="8153400" cy="1143000"/>
          </a:xfrm>
        </p:spPr>
        <p:txBody>
          <a:bodyPr/>
          <a:lstStyle/>
          <a:p>
            <a:r>
              <a:rPr lang="en-US" dirty="0" err="1" smtClean="0"/>
              <a:t>Coluna</a:t>
            </a:r>
            <a:r>
              <a:rPr lang="en-US" dirty="0" smtClean="0"/>
              <a:t> Cervical</a:t>
            </a:r>
            <a:endParaRPr lang="en-US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5" y="3284985"/>
            <a:ext cx="2906713" cy="1793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26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Espaço Reservado para Conteúdo 2"/>
          <p:cNvSpPr>
            <a:spLocks noGrp="1"/>
          </p:cNvSpPr>
          <p:nvPr>
            <p:ph idx="1"/>
          </p:nvPr>
        </p:nvSpPr>
        <p:spPr>
          <a:xfrm>
            <a:off x="2063552" y="1556792"/>
            <a:ext cx="4781550" cy="16065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pt-BR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Exame da Marcha</a:t>
            </a:r>
            <a:endParaRPr lang="pt-BR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Clr>
                <a:schemeClr val="accent2"/>
              </a:buClr>
              <a:buFont typeface="Wingdings" charset="0"/>
              <a:buChar char="§"/>
            </a:pPr>
            <a:r>
              <a:rPr lang="pt-BR" sz="2400" dirty="0"/>
              <a:t> </a:t>
            </a:r>
            <a:r>
              <a:rPr lang="pt-BR" sz="2400" dirty="0" err="1" smtClean="0"/>
              <a:t>Mielopatia</a:t>
            </a:r>
            <a:r>
              <a:rPr lang="pt-BR" sz="2400" dirty="0" smtClean="0"/>
              <a:t> cervical</a:t>
            </a:r>
            <a:endParaRPr lang="pt-BR" sz="2400" dirty="0"/>
          </a:p>
          <a:p>
            <a:pPr eaLnBrk="1" hangingPunct="1"/>
            <a:endParaRPr lang="pt-B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21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pt-BR" sz="100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57400" y="473075"/>
            <a:ext cx="8153400" cy="1143000"/>
          </a:xfrm>
        </p:spPr>
        <p:txBody>
          <a:bodyPr/>
          <a:lstStyle/>
          <a:p>
            <a:r>
              <a:rPr lang="en-US" dirty="0" err="1" smtClean="0"/>
              <a:t>Coluna</a:t>
            </a:r>
            <a:r>
              <a:rPr lang="en-US" dirty="0" smtClean="0"/>
              <a:t> Cervical</a:t>
            </a:r>
            <a:endParaRPr lang="en-US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2670626"/>
            <a:ext cx="4013200" cy="29972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1641926"/>
            <a:ext cx="2971800" cy="40259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8737600" y="2060848"/>
            <a:ext cx="382736" cy="1595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9961736" y="2405311"/>
            <a:ext cx="382736" cy="1595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7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435226" y="1412777"/>
            <a:ext cx="8232775" cy="4422775"/>
          </a:xfrm>
        </p:spPr>
        <p:txBody>
          <a:bodyPr/>
          <a:lstStyle/>
          <a:p>
            <a:pPr marL="0" indent="0">
              <a:buNone/>
            </a:pPr>
            <a:endParaRPr lang="pt-BR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pt-BR" sz="2000" dirty="0">
                <a:latin typeface="Arial" charset="0"/>
                <a:ea typeface="ＭＳ Ｐゴシック" charset="0"/>
                <a:cs typeface="ＭＳ Ｐゴシック" charset="0"/>
              </a:rPr>
              <a:t>     </a:t>
            </a:r>
          </a:p>
          <a:p>
            <a:pPr eaLnBrk="1" hangingPunct="1">
              <a:buFont typeface="Arial" charset="0"/>
              <a:buNone/>
            </a:pPr>
            <a:r>
              <a:rPr lang="pt-BR" dirty="0"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pt-BR" sz="2400" dirty="0">
                <a:latin typeface="Arial" charset="0"/>
                <a:ea typeface="ＭＳ Ｐゴシック" charset="0"/>
                <a:cs typeface="ＭＳ Ｐゴシック" charset="0"/>
              </a:rPr>
              <a:t>	</a:t>
            </a:r>
          </a:p>
        </p:txBody>
      </p:sp>
      <p:sp>
        <p:nvSpPr>
          <p:cNvPr id="36868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pt-BR" sz="1000"/>
          </a:p>
        </p:txBody>
      </p:sp>
      <p:pic>
        <p:nvPicPr>
          <p:cNvPr id="6" name="Picture 4" descr="dermtor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8" b="8278"/>
          <a:stretch>
            <a:fillRect/>
          </a:stretch>
        </p:blipFill>
        <p:spPr>
          <a:xfrm>
            <a:off x="5375920" y="1772817"/>
            <a:ext cx="3781584" cy="4237931"/>
          </a:xfrm>
          <a:prstGeom prst="rect">
            <a:avLst/>
          </a:prstGeom>
          <a:noFill/>
        </p:spPr>
      </p:pic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2133601" y="1905000"/>
            <a:ext cx="2378223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accent2"/>
              </a:buClr>
              <a:buFont typeface="Wingdings" charset="0"/>
              <a:buChar char="§"/>
            </a:pPr>
            <a:r>
              <a:rPr lang="pt-BR" dirty="0"/>
              <a:t> </a:t>
            </a:r>
            <a:r>
              <a:rPr lang="pt-BR" dirty="0" err="1" smtClean="0"/>
              <a:t>Dermátomos</a:t>
            </a:r>
            <a:endParaRPr lang="pt-BR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57400" y="473075"/>
            <a:ext cx="8153400" cy="1143000"/>
          </a:xfrm>
        </p:spPr>
        <p:txBody>
          <a:bodyPr/>
          <a:lstStyle/>
          <a:p>
            <a:r>
              <a:rPr lang="en-US" dirty="0" err="1" smtClean="0"/>
              <a:t>Coluna</a:t>
            </a:r>
            <a:r>
              <a:rPr lang="en-US" dirty="0" smtClean="0"/>
              <a:t> </a:t>
            </a:r>
            <a:r>
              <a:rPr lang="en-US" dirty="0" err="1" smtClean="0"/>
              <a:t>Torácica</a:t>
            </a:r>
            <a:endParaRPr lang="en-US" dirty="0"/>
          </a:p>
        </p:txBody>
      </p:sp>
      <p:sp>
        <p:nvSpPr>
          <p:cNvPr id="2" name="Donut 1"/>
          <p:cNvSpPr/>
          <p:nvPr/>
        </p:nvSpPr>
        <p:spPr>
          <a:xfrm>
            <a:off x="7392144" y="3861048"/>
            <a:ext cx="648072" cy="432048"/>
          </a:xfrm>
          <a:prstGeom prst="donut">
            <a:avLst>
              <a:gd name="adj" fmla="val 540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6888088" y="4293096"/>
            <a:ext cx="792088" cy="432048"/>
          </a:xfrm>
          <a:prstGeom prst="donut">
            <a:avLst>
              <a:gd name="adj" fmla="val 540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7248128" y="4797152"/>
            <a:ext cx="648072" cy="432048"/>
          </a:xfrm>
          <a:prstGeom prst="donut">
            <a:avLst>
              <a:gd name="adj" fmla="val 540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7392144" y="5229200"/>
            <a:ext cx="648072" cy="432048"/>
          </a:xfrm>
          <a:prstGeom prst="donut">
            <a:avLst>
              <a:gd name="adj" fmla="val 540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47928" y="1772816"/>
            <a:ext cx="1800200" cy="432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9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2135560" y="1700808"/>
            <a:ext cx="2448272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accent2"/>
              </a:buClr>
              <a:buFont typeface="Wingdings" charset="0"/>
              <a:buChar char="§"/>
            </a:pPr>
            <a:r>
              <a:rPr lang="pt-BR" dirty="0"/>
              <a:t> </a:t>
            </a:r>
            <a:r>
              <a:rPr lang="pt-BR" dirty="0" smtClean="0"/>
              <a:t>L1/L2</a:t>
            </a:r>
            <a:endParaRPr lang="pt-BR" sz="2800" dirty="0"/>
          </a:p>
        </p:txBody>
      </p:sp>
      <p:sp>
        <p:nvSpPr>
          <p:cNvPr id="24581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pt-BR" sz="1000"/>
          </a:p>
        </p:txBody>
      </p:sp>
      <p:sp>
        <p:nvSpPr>
          <p:cNvPr id="7" name="Espaço Reservado para Data 3"/>
          <p:cNvSpPr txBox="1">
            <a:spLocks/>
          </p:cNvSpPr>
          <p:nvPr/>
        </p:nvSpPr>
        <p:spPr>
          <a:xfrm>
            <a:off x="2927648" y="6021288"/>
            <a:ext cx="1872208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Sensibilidade / dor</a:t>
            </a:r>
          </a:p>
        </p:txBody>
      </p:sp>
      <p:sp>
        <p:nvSpPr>
          <p:cNvPr id="8" name="Espaço Reservado para Data 3"/>
          <p:cNvSpPr txBox="1">
            <a:spLocks/>
          </p:cNvSpPr>
          <p:nvPr/>
        </p:nvSpPr>
        <p:spPr>
          <a:xfrm>
            <a:off x="5879976" y="6021288"/>
            <a:ext cx="936104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Motor</a:t>
            </a:r>
          </a:p>
        </p:txBody>
      </p:sp>
      <p:sp>
        <p:nvSpPr>
          <p:cNvPr id="9" name="Espaço Reservado para Data 3"/>
          <p:cNvSpPr txBox="1">
            <a:spLocks/>
          </p:cNvSpPr>
          <p:nvPr/>
        </p:nvSpPr>
        <p:spPr>
          <a:xfrm>
            <a:off x="8688288" y="6021288"/>
            <a:ext cx="936104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Reflexo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057400" y="473075"/>
            <a:ext cx="8153400" cy="1143000"/>
          </a:xfrm>
        </p:spPr>
        <p:txBody>
          <a:bodyPr/>
          <a:lstStyle/>
          <a:p>
            <a:r>
              <a:rPr lang="en-US" dirty="0" err="1" smtClean="0"/>
              <a:t>Coluna</a:t>
            </a:r>
            <a:r>
              <a:rPr lang="en-US" dirty="0" smtClean="0"/>
              <a:t> </a:t>
            </a:r>
            <a:r>
              <a:rPr lang="en-US" dirty="0" err="1" smtClean="0"/>
              <a:t>Lombar</a:t>
            </a:r>
            <a:endParaRPr lang="en-US" dirty="0"/>
          </a:p>
        </p:txBody>
      </p:sp>
      <p:pic>
        <p:nvPicPr>
          <p:cNvPr id="3" name="Picture 2" descr="sensibilidade l1l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1628802"/>
            <a:ext cx="792088" cy="1944215"/>
          </a:xfrm>
          <a:prstGeom prst="rect">
            <a:avLst/>
          </a:prstGeom>
        </p:spPr>
      </p:pic>
      <p:pic>
        <p:nvPicPr>
          <p:cNvPr id="5" name="Picture 4" descr="Captura de Tela 2012-09-28 às 09.05.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1988841"/>
            <a:ext cx="2269336" cy="1521069"/>
          </a:xfrm>
          <a:prstGeom prst="rect">
            <a:avLst/>
          </a:prstGeom>
        </p:spPr>
      </p:pic>
      <p:sp>
        <p:nvSpPr>
          <p:cNvPr id="13" name="Espaço Reservado para Data 3"/>
          <p:cNvSpPr txBox="1">
            <a:spLocks/>
          </p:cNvSpPr>
          <p:nvPr/>
        </p:nvSpPr>
        <p:spPr>
          <a:xfrm>
            <a:off x="2279576" y="3933056"/>
            <a:ext cx="2448272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  <a:buFont typeface="Wingdings" charset="0"/>
              <a:buChar char="§"/>
            </a:pPr>
            <a:r>
              <a:rPr lang="pt-BR" dirty="0"/>
              <a:t> L3</a:t>
            </a:r>
            <a:endParaRPr lang="pt-BR" sz="2800" dirty="0"/>
          </a:p>
        </p:txBody>
      </p:sp>
      <p:pic>
        <p:nvPicPr>
          <p:cNvPr id="10" name="Picture 9" descr="sensibilidade l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1" y="3933057"/>
            <a:ext cx="792088" cy="2106603"/>
          </a:xfrm>
          <a:prstGeom prst="rect">
            <a:avLst/>
          </a:prstGeom>
        </p:spPr>
      </p:pic>
      <p:sp>
        <p:nvSpPr>
          <p:cNvPr id="15" name="Multiply 14"/>
          <p:cNvSpPr/>
          <p:nvPr/>
        </p:nvSpPr>
        <p:spPr>
          <a:xfrm>
            <a:off x="8544272" y="1916832"/>
            <a:ext cx="1368152" cy="1584176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ultiply 16"/>
          <p:cNvSpPr/>
          <p:nvPr/>
        </p:nvSpPr>
        <p:spPr>
          <a:xfrm>
            <a:off x="8544272" y="4077072"/>
            <a:ext cx="1368152" cy="1584176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aptura de Tela 2012-09-28 às 09.06.2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4149080"/>
            <a:ext cx="2300298" cy="17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0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2135560" y="1700808"/>
            <a:ext cx="938064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accent2"/>
              </a:buClr>
              <a:buFont typeface="Wingdings" charset="0"/>
              <a:buChar char="§"/>
            </a:pPr>
            <a:r>
              <a:rPr lang="pt-BR" dirty="0"/>
              <a:t> </a:t>
            </a:r>
            <a:r>
              <a:rPr lang="pt-BR" dirty="0" smtClean="0"/>
              <a:t>L4</a:t>
            </a:r>
            <a:endParaRPr lang="pt-BR" sz="2800" dirty="0"/>
          </a:p>
        </p:txBody>
      </p:sp>
      <p:sp>
        <p:nvSpPr>
          <p:cNvPr id="24581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pt-BR" sz="1000"/>
          </a:p>
        </p:txBody>
      </p:sp>
      <p:sp>
        <p:nvSpPr>
          <p:cNvPr id="7" name="Espaço Reservado para Data 3"/>
          <p:cNvSpPr txBox="1">
            <a:spLocks/>
          </p:cNvSpPr>
          <p:nvPr/>
        </p:nvSpPr>
        <p:spPr>
          <a:xfrm>
            <a:off x="2423592" y="5517232"/>
            <a:ext cx="1872208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Sensibilidade / dor</a:t>
            </a:r>
          </a:p>
        </p:txBody>
      </p:sp>
      <p:sp>
        <p:nvSpPr>
          <p:cNvPr id="8" name="Espaço Reservado para Data 3"/>
          <p:cNvSpPr txBox="1">
            <a:spLocks/>
          </p:cNvSpPr>
          <p:nvPr/>
        </p:nvSpPr>
        <p:spPr>
          <a:xfrm>
            <a:off x="5807968" y="5517232"/>
            <a:ext cx="936104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Motor</a:t>
            </a:r>
          </a:p>
        </p:txBody>
      </p:sp>
      <p:sp>
        <p:nvSpPr>
          <p:cNvPr id="9" name="Espaço Reservado para Data 3"/>
          <p:cNvSpPr txBox="1">
            <a:spLocks/>
          </p:cNvSpPr>
          <p:nvPr/>
        </p:nvSpPr>
        <p:spPr>
          <a:xfrm>
            <a:off x="8688288" y="5517232"/>
            <a:ext cx="936104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Reflexo</a:t>
            </a:r>
          </a:p>
        </p:txBody>
      </p:sp>
      <p:pic>
        <p:nvPicPr>
          <p:cNvPr id="2" name="Picture 1" descr="sensibilidade l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5" y="2348881"/>
            <a:ext cx="1176395" cy="3114715"/>
          </a:xfrm>
          <a:prstGeom prst="rect">
            <a:avLst/>
          </a:prstGeom>
        </p:spPr>
      </p:pic>
      <p:pic>
        <p:nvPicPr>
          <p:cNvPr id="4" name="Picture 3" descr="MUSCULO L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2708920"/>
            <a:ext cx="2921000" cy="2641600"/>
          </a:xfrm>
          <a:prstGeom prst="rect">
            <a:avLst/>
          </a:prstGeom>
        </p:spPr>
      </p:pic>
      <p:pic>
        <p:nvPicPr>
          <p:cNvPr id="6" name="Picture 5" descr="REFLEXO L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2708920"/>
            <a:ext cx="2520280" cy="2664296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057400" y="473075"/>
            <a:ext cx="8153400" cy="1143000"/>
          </a:xfrm>
        </p:spPr>
        <p:txBody>
          <a:bodyPr/>
          <a:lstStyle/>
          <a:p>
            <a:r>
              <a:rPr lang="en-US" dirty="0" err="1" smtClean="0"/>
              <a:t>Coluna</a:t>
            </a:r>
            <a:r>
              <a:rPr lang="en-US" dirty="0" smtClean="0"/>
              <a:t> </a:t>
            </a:r>
            <a:r>
              <a:rPr lang="en-US" dirty="0" err="1" smtClean="0"/>
              <a:t>Lombar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21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2135560" y="1700808"/>
            <a:ext cx="938064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accent2"/>
              </a:buClr>
              <a:buFont typeface="Wingdings" charset="0"/>
              <a:buChar char="§"/>
            </a:pPr>
            <a:r>
              <a:rPr lang="pt-BR" dirty="0"/>
              <a:t> </a:t>
            </a:r>
            <a:r>
              <a:rPr lang="pt-BR" dirty="0" smtClean="0"/>
              <a:t>L5</a:t>
            </a:r>
            <a:endParaRPr lang="pt-BR" sz="2800" dirty="0"/>
          </a:p>
        </p:txBody>
      </p:sp>
      <p:sp>
        <p:nvSpPr>
          <p:cNvPr id="24581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pt-BR" sz="1000"/>
          </a:p>
        </p:txBody>
      </p:sp>
      <p:sp>
        <p:nvSpPr>
          <p:cNvPr id="7" name="Espaço Reservado para Data 3"/>
          <p:cNvSpPr txBox="1">
            <a:spLocks/>
          </p:cNvSpPr>
          <p:nvPr/>
        </p:nvSpPr>
        <p:spPr>
          <a:xfrm>
            <a:off x="2423592" y="5517232"/>
            <a:ext cx="1872208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Sensibilidade / dor</a:t>
            </a:r>
          </a:p>
        </p:txBody>
      </p:sp>
      <p:sp>
        <p:nvSpPr>
          <p:cNvPr id="8" name="Espaço Reservado para Data 3"/>
          <p:cNvSpPr txBox="1">
            <a:spLocks/>
          </p:cNvSpPr>
          <p:nvPr/>
        </p:nvSpPr>
        <p:spPr>
          <a:xfrm>
            <a:off x="5807968" y="5517232"/>
            <a:ext cx="936104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Motor</a:t>
            </a:r>
          </a:p>
        </p:txBody>
      </p:sp>
      <p:sp>
        <p:nvSpPr>
          <p:cNvPr id="9" name="Espaço Reservado para Data 3"/>
          <p:cNvSpPr txBox="1">
            <a:spLocks/>
          </p:cNvSpPr>
          <p:nvPr/>
        </p:nvSpPr>
        <p:spPr>
          <a:xfrm>
            <a:off x="8688288" y="5517232"/>
            <a:ext cx="936104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Reflexo</a:t>
            </a:r>
          </a:p>
        </p:txBody>
      </p:sp>
      <p:pic>
        <p:nvPicPr>
          <p:cNvPr id="3" name="Picture 2" descr="sensibilidade l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5" y="2420889"/>
            <a:ext cx="1128561" cy="2970699"/>
          </a:xfrm>
          <a:prstGeom prst="rect">
            <a:avLst/>
          </a:prstGeom>
        </p:spPr>
      </p:pic>
      <p:pic>
        <p:nvPicPr>
          <p:cNvPr id="5" name="Picture 4" descr="MUSCULO L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2708920"/>
            <a:ext cx="3038140" cy="2676128"/>
          </a:xfrm>
          <a:prstGeom prst="rect">
            <a:avLst/>
          </a:prstGeom>
        </p:spPr>
      </p:pic>
      <p:sp>
        <p:nvSpPr>
          <p:cNvPr id="13" name="Multiply 12"/>
          <p:cNvSpPr/>
          <p:nvPr/>
        </p:nvSpPr>
        <p:spPr>
          <a:xfrm>
            <a:off x="8472264" y="3356992"/>
            <a:ext cx="1368152" cy="1584176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057400" y="473075"/>
            <a:ext cx="8153400" cy="1143000"/>
          </a:xfrm>
        </p:spPr>
        <p:txBody>
          <a:bodyPr/>
          <a:lstStyle/>
          <a:p>
            <a:r>
              <a:rPr lang="en-US" dirty="0" err="1" smtClean="0"/>
              <a:t>Coluna</a:t>
            </a:r>
            <a:r>
              <a:rPr lang="en-US" dirty="0" smtClean="0"/>
              <a:t> </a:t>
            </a:r>
            <a:r>
              <a:rPr lang="en-US" dirty="0" err="1" smtClean="0"/>
              <a:t>Lombar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6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Impacto</a:t>
            </a:r>
            <a:r>
              <a:rPr lang="en-US" dirty="0" smtClean="0"/>
              <a:t> das </a:t>
            </a:r>
            <a:r>
              <a:rPr lang="en-US" dirty="0" err="1" smtClean="0"/>
              <a:t>Doenças</a:t>
            </a:r>
            <a:r>
              <a:rPr lang="en-US" dirty="0" smtClean="0"/>
              <a:t> da </a:t>
            </a:r>
            <a:r>
              <a:rPr lang="en-US" dirty="0" err="1" smtClean="0"/>
              <a:t>Coluna</a:t>
            </a:r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04" y="1720364"/>
            <a:ext cx="7143452" cy="243059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927648" y="2671660"/>
            <a:ext cx="3816424" cy="12224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Oval 12"/>
          <p:cNvSpPr/>
          <p:nvPr/>
        </p:nvSpPr>
        <p:spPr>
          <a:xfrm>
            <a:off x="7505020" y="2800341"/>
            <a:ext cx="1351187" cy="965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1991544" y="4957871"/>
            <a:ext cx="2459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u="sng" smtClean="0">
                <a:latin typeface="+mj-lt"/>
              </a:rPr>
              <a:t>Grande Desafio</a:t>
            </a:r>
            <a:endParaRPr lang="pt-BR" sz="2400" b="1" u="sng">
              <a:latin typeface="+mj-lt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195753" y="4674915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+mj-lt"/>
              </a:rPr>
              <a:t>Sintomas: subjetivos / </a:t>
            </a:r>
            <a:r>
              <a:rPr lang="pt-BR" dirty="0" err="1" smtClean="0">
                <a:latin typeface="+mj-lt"/>
              </a:rPr>
              <a:t>cr</a:t>
            </a:r>
            <a:r>
              <a:rPr lang="en-US" dirty="0" err="1" smtClean="0">
                <a:latin typeface="+mj-lt"/>
              </a:rPr>
              <a:t>ônicos</a:t>
            </a:r>
            <a:endParaRPr lang="pt-BR" dirty="0">
              <a:latin typeface="+mj-lt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195753" y="5344527"/>
            <a:ext cx="466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+mj-lt"/>
              </a:rPr>
              <a:t>Exame </a:t>
            </a:r>
            <a:r>
              <a:rPr lang="pt-BR" dirty="0" err="1" smtClean="0">
                <a:latin typeface="+mj-lt"/>
              </a:rPr>
              <a:t>f</a:t>
            </a:r>
            <a:r>
              <a:rPr lang="en-US" dirty="0" err="1" smtClean="0">
                <a:latin typeface="+mj-lt"/>
              </a:rPr>
              <a:t>ísico</a:t>
            </a:r>
            <a:r>
              <a:rPr lang="en-US" dirty="0" smtClean="0">
                <a:latin typeface="+mj-lt"/>
              </a:rPr>
              <a:t>: </a:t>
            </a:r>
            <a:r>
              <a:rPr lang="en-US" dirty="0" err="1" smtClean="0">
                <a:latin typeface="+mj-lt"/>
              </a:rPr>
              <a:t>poucos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sinais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ou</a:t>
            </a:r>
            <a:r>
              <a:rPr lang="en-US" dirty="0" smtClean="0">
                <a:latin typeface="+mj-lt"/>
              </a:rPr>
              <a:t> “</a:t>
            </a:r>
            <a:r>
              <a:rPr lang="en-US" dirty="0" err="1" smtClean="0">
                <a:latin typeface="+mj-lt"/>
              </a:rPr>
              <a:t>exagerado</a:t>
            </a:r>
            <a:r>
              <a:rPr lang="en-US" dirty="0" smtClean="0">
                <a:latin typeface="+mj-lt"/>
              </a:rPr>
              <a:t>"</a:t>
            </a:r>
            <a:endParaRPr lang="pt-BR" dirty="0">
              <a:latin typeface="+mj-lt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5206121" y="6011996"/>
            <a:ext cx="6327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j-lt"/>
              </a:rPr>
              <a:t>Exames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imagem</a:t>
            </a:r>
            <a:r>
              <a:rPr lang="en-US" dirty="0" smtClean="0">
                <a:latin typeface="+mj-lt"/>
              </a:rPr>
              <a:t>: </a:t>
            </a:r>
            <a:r>
              <a:rPr lang="en-US" dirty="0" err="1" smtClean="0">
                <a:latin typeface="+mj-lt"/>
              </a:rPr>
              <a:t>insuficientes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antigos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ou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falso</a:t>
            </a:r>
            <a:r>
              <a:rPr lang="en-US" dirty="0" err="1">
                <a:latin typeface="+mj-lt"/>
              </a:rPr>
              <a:t>-</a:t>
            </a:r>
            <a:r>
              <a:rPr lang="en-US" dirty="0" err="1" smtClean="0">
                <a:latin typeface="+mj-lt"/>
              </a:rPr>
              <a:t>positivos</a:t>
            </a:r>
            <a:endParaRPr lang="pt-BR" dirty="0">
              <a:latin typeface="+mj-l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206121" y="1645088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smtClean="0">
                <a:latin typeface="+mj-lt"/>
              </a:rPr>
              <a:t>INSS / 2015</a:t>
            </a:r>
            <a:endParaRPr lang="pt-BR" sz="16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089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  <p:bldP spid="15" grpId="0"/>
      <p:bldP spid="17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2135560" y="1700808"/>
            <a:ext cx="938064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accent2"/>
              </a:buClr>
              <a:buFont typeface="Wingdings" charset="0"/>
              <a:buChar char="§"/>
            </a:pPr>
            <a:r>
              <a:rPr lang="pt-BR" dirty="0"/>
              <a:t> </a:t>
            </a:r>
            <a:r>
              <a:rPr lang="pt-BR" dirty="0" smtClean="0"/>
              <a:t>S1</a:t>
            </a:r>
            <a:endParaRPr lang="pt-BR" sz="2800" dirty="0"/>
          </a:p>
        </p:txBody>
      </p:sp>
      <p:sp>
        <p:nvSpPr>
          <p:cNvPr id="24581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pt-BR" sz="1000"/>
          </a:p>
        </p:txBody>
      </p:sp>
      <p:sp>
        <p:nvSpPr>
          <p:cNvPr id="7" name="Espaço Reservado para Data 3"/>
          <p:cNvSpPr txBox="1">
            <a:spLocks/>
          </p:cNvSpPr>
          <p:nvPr/>
        </p:nvSpPr>
        <p:spPr>
          <a:xfrm>
            <a:off x="2423592" y="5517232"/>
            <a:ext cx="1872208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Sensibilidade / dor</a:t>
            </a:r>
          </a:p>
        </p:txBody>
      </p:sp>
      <p:sp>
        <p:nvSpPr>
          <p:cNvPr id="8" name="Espaço Reservado para Data 3"/>
          <p:cNvSpPr txBox="1">
            <a:spLocks/>
          </p:cNvSpPr>
          <p:nvPr/>
        </p:nvSpPr>
        <p:spPr>
          <a:xfrm>
            <a:off x="5807968" y="5517232"/>
            <a:ext cx="936104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Motor</a:t>
            </a:r>
          </a:p>
        </p:txBody>
      </p:sp>
      <p:sp>
        <p:nvSpPr>
          <p:cNvPr id="9" name="Espaço Reservado para Data 3"/>
          <p:cNvSpPr txBox="1">
            <a:spLocks/>
          </p:cNvSpPr>
          <p:nvPr/>
        </p:nvSpPr>
        <p:spPr>
          <a:xfrm>
            <a:off x="8688288" y="5517232"/>
            <a:ext cx="936104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Reflexo</a:t>
            </a:r>
          </a:p>
        </p:txBody>
      </p:sp>
      <p:pic>
        <p:nvPicPr>
          <p:cNvPr id="2" name="Picture 1" descr="sensibilidade s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5" y="2420889"/>
            <a:ext cx="1224136" cy="3042707"/>
          </a:xfrm>
          <a:prstGeom prst="rect">
            <a:avLst/>
          </a:prstGeom>
        </p:spPr>
      </p:pic>
      <p:pic>
        <p:nvPicPr>
          <p:cNvPr id="6" name="Picture 5" descr="MUSCULO S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2852936"/>
            <a:ext cx="2664296" cy="2649860"/>
          </a:xfrm>
          <a:prstGeom prst="rect">
            <a:avLst/>
          </a:prstGeom>
        </p:spPr>
      </p:pic>
      <p:pic>
        <p:nvPicPr>
          <p:cNvPr id="10" name="Picture 9" descr="REFLEXO S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2852936"/>
            <a:ext cx="2727424" cy="2625824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057400" y="473075"/>
            <a:ext cx="8153400" cy="1143000"/>
          </a:xfrm>
        </p:spPr>
        <p:txBody>
          <a:bodyPr/>
          <a:lstStyle/>
          <a:p>
            <a:r>
              <a:rPr lang="en-US" dirty="0" err="1" smtClean="0"/>
              <a:t>Coluna</a:t>
            </a:r>
            <a:r>
              <a:rPr lang="en-US" dirty="0" smtClean="0"/>
              <a:t> </a:t>
            </a:r>
            <a:r>
              <a:rPr lang="en-US" dirty="0" err="1" smtClean="0"/>
              <a:t>Lombar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86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2135560" y="1700808"/>
            <a:ext cx="3528392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accent2"/>
              </a:buClr>
              <a:buFont typeface="Wingdings" charset="0"/>
              <a:buChar char="§"/>
            </a:pPr>
            <a:r>
              <a:rPr lang="pt-BR" dirty="0"/>
              <a:t> </a:t>
            </a:r>
            <a:r>
              <a:rPr lang="pt-BR" dirty="0" smtClean="0"/>
              <a:t>Sinal de </a:t>
            </a:r>
            <a:r>
              <a:rPr lang="pt-BR" dirty="0" err="1" smtClean="0"/>
              <a:t>Babinski</a:t>
            </a:r>
            <a:endParaRPr lang="pt-BR" sz="2800" dirty="0"/>
          </a:p>
        </p:txBody>
      </p:sp>
      <p:sp>
        <p:nvSpPr>
          <p:cNvPr id="24581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pt-BR" sz="1000"/>
          </a:p>
        </p:txBody>
      </p:sp>
      <p:pic>
        <p:nvPicPr>
          <p:cNvPr id="11" name="Picture 7" descr="DA1DB1DC2C4FF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2636912"/>
            <a:ext cx="56848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057400" y="473075"/>
            <a:ext cx="8153400" cy="1143000"/>
          </a:xfrm>
        </p:spPr>
        <p:txBody>
          <a:bodyPr/>
          <a:lstStyle/>
          <a:p>
            <a:r>
              <a:rPr lang="en-US" dirty="0" err="1" smtClean="0"/>
              <a:t>Coluna</a:t>
            </a:r>
            <a:r>
              <a:rPr lang="en-US" dirty="0" smtClean="0"/>
              <a:t> </a:t>
            </a:r>
            <a:r>
              <a:rPr lang="en-US" dirty="0" err="1" smtClean="0"/>
              <a:t>Lombar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23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2135560" y="1700808"/>
            <a:ext cx="5976664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accent2"/>
              </a:buClr>
              <a:buFont typeface="Wingdings" charset="0"/>
              <a:buChar char="§"/>
            </a:pPr>
            <a:r>
              <a:rPr lang="pt-BR" dirty="0"/>
              <a:t> </a:t>
            </a:r>
            <a:r>
              <a:rPr lang="pt-BR" dirty="0" smtClean="0"/>
              <a:t>Teste de elevação do membro inferior</a:t>
            </a:r>
            <a:endParaRPr lang="pt-BR" sz="2800" dirty="0"/>
          </a:p>
        </p:txBody>
      </p:sp>
      <p:sp>
        <p:nvSpPr>
          <p:cNvPr id="24581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pt-BR" sz="1000"/>
          </a:p>
        </p:txBody>
      </p:sp>
      <p:sp>
        <p:nvSpPr>
          <p:cNvPr id="7" name="Espaço Reservado para Data 3"/>
          <p:cNvSpPr txBox="1">
            <a:spLocks/>
          </p:cNvSpPr>
          <p:nvPr/>
        </p:nvSpPr>
        <p:spPr>
          <a:xfrm>
            <a:off x="2855640" y="5445224"/>
            <a:ext cx="216024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  <a:buFont typeface="Wingdings" charset="0"/>
              <a:buChar char="§"/>
            </a:pPr>
            <a:r>
              <a:rPr lang="pt-BR" sz="1800" dirty="0"/>
              <a:t> S. </a:t>
            </a:r>
            <a:r>
              <a:rPr lang="pt-BR" sz="1800" dirty="0" err="1"/>
              <a:t>Lasègue</a:t>
            </a:r>
            <a:endParaRPr lang="pt-BR" sz="1800" dirty="0"/>
          </a:p>
        </p:txBody>
      </p:sp>
      <p:pic>
        <p:nvPicPr>
          <p:cNvPr id="8" name="Picture 6" descr="laseg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2924945"/>
            <a:ext cx="3240360" cy="21092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ço Reservado para Data 3"/>
          <p:cNvSpPr txBox="1">
            <a:spLocks/>
          </p:cNvSpPr>
          <p:nvPr/>
        </p:nvSpPr>
        <p:spPr>
          <a:xfrm>
            <a:off x="7032104" y="5445224"/>
            <a:ext cx="1224136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  <a:buFont typeface="Wingdings" charset="0"/>
              <a:buChar char="§"/>
            </a:pPr>
            <a:r>
              <a:rPr lang="pt-BR" sz="1800" dirty="0"/>
              <a:t> S. </a:t>
            </a:r>
            <a:r>
              <a:rPr lang="pt-BR" sz="1800" dirty="0" err="1"/>
              <a:t>Forst</a:t>
            </a:r>
            <a:endParaRPr lang="pt-BR" sz="18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057400" y="473075"/>
            <a:ext cx="8153400" cy="1143000"/>
          </a:xfrm>
        </p:spPr>
        <p:txBody>
          <a:bodyPr/>
          <a:lstStyle/>
          <a:p>
            <a:r>
              <a:rPr lang="en-US" dirty="0" err="1" smtClean="0"/>
              <a:t>Coluna</a:t>
            </a:r>
            <a:r>
              <a:rPr lang="en-US" dirty="0" smtClean="0"/>
              <a:t> </a:t>
            </a:r>
            <a:r>
              <a:rPr lang="en-US" dirty="0" err="1" smtClean="0"/>
              <a:t>Lombar</a:t>
            </a:r>
            <a:endParaRPr lang="en-US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638" y="2780928"/>
            <a:ext cx="3221171" cy="238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2135560" y="1700808"/>
            <a:ext cx="5976664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accent2"/>
              </a:buClr>
              <a:buFont typeface="Wingdings" charset="0"/>
              <a:buChar char="§"/>
            </a:pPr>
            <a:r>
              <a:rPr lang="pt-BR" dirty="0"/>
              <a:t> </a:t>
            </a:r>
            <a:r>
              <a:rPr lang="pt-BR" dirty="0" smtClean="0"/>
              <a:t>Teste de estiramento do nervo femoral</a:t>
            </a:r>
            <a:endParaRPr lang="pt-BR" sz="2800" dirty="0"/>
          </a:p>
        </p:txBody>
      </p:sp>
      <p:sp>
        <p:nvSpPr>
          <p:cNvPr id="24581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pt-BR" sz="1000"/>
          </a:p>
        </p:txBody>
      </p:sp>
      <p:pic>
        <p:nvPicPr>
          <p:cNvPr id="10" name="Picture 7" descr="DA1DB1DC2C4FF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1" y="2780929"/>
            <a:ext cx="648176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057400" y="473075"/>
            <a:ext cx="8153400" cy="1143000"/>
          </a:xfrm>
        </p:spPr>
        <p:txBody>
          <a:bodyPr/>
          <a:lstStyle/>
          <a:p>
            <a:r>
              <a:rPr lang="en-US" dirty="0" err="1" smtClean="0"/>
              <a:t>Coluna</a:t>
            </a:r>
            <a:r>
              <a:rPr lang="en-US" dirty="0" smtClean="0"/>
              <a:t> </a:t>
            </a:r>
            <a:r>
              <a:rPr lang="en-US" dirty="0" err="1" smtClean="0"/>
              <a:t>Lombar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13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Exames</a:t>
            </a:r>
            <a:r>
              <a:rPr lang="en-US" dirty="0" smtClean="0"/>
              <a:t> </a:t>
            </a:r>
            <a:r>
              <a:rPr lang="en-US" dirty="0" err="1" smtClean="0"/>
              <a:t>Complementares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Quais exames avaliar?</a:t>
            </a:r>
          </a:p>
          <a:p>
            <a:pPr marL="0" indent="0">
              <a:buNone/>
            </a:pPr>
            <a:endParaRPr lang="pt-BR" dirty="0"/>
          </a:p>
          <a:p>
            <a:r>
              <a:rPr lang="en-US" dirty="0" smtClean="0"/>
              <a:t>Alta taxa de </a:t>
            </a:r>
            <a:r>
              <a:rPr lang="en-US" dirty="0" err="1" smtClean="0"/>
              <a:t>exames</a:t>
            </a:r>
            <a:r>
              <a:rPr lang="en-US" dirty="0" smtClean="0"/>
              <a:t> </a:t>
            </a:r>
            <a:r>
              <a:rPr lang="en-US" dirty="0" err="1" smtClean="0"/>
              <a:t>falsos</a:t>
            </a:r>
            <a:r>
              <a:rPr lang="en-US" dirty="0" smtClean="0"/>
              <a:t> +</a:t>
            </a:r>
          </a:p>
          <a:p>
            <a:endParaRPr lang="en-US" sz="2400" dirty="0" smtClean="0"/>
          </a:p>
          <a:p>
            <a:pPr lvl="1"/>
            <a:r>
              <a:rPr lang="en-US" sz="2400" dirty="0" err="1" smtClean="0"/>
              <a:t>Importante</a:t>
            </a:r>
            <a:r>
              <a:rPr lang="en-US" sz="2400" dirty="0" smtClean="0"/>
              <a:t> </a:t>
            </a:r>
            <a:r>
              <a:rPr lang="en-US" sz="2400" dirty="0" err="1" smtClean="0"/>
              <a:t>avaliar</a:t>
            </a:r>
            <a:r>
              <a:rPr lang="en-US" sz="2400" dirty="0" smtClean="0"/>
              <a:t> a IMAGEM!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1415480" y="4293096"/>
            <a:ext cx="41764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67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Principais Exames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Radiografias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 err="1" smtClean="0"/>
              <a:t>Resson</a:t>
            </a:r>
            <a:r>
              <a:rPr lang="en-US" dirty="0" err="1" smtClean="0"/>
              <a:t>ância</a:t>
            </a:r>
            <a:r>
              <a:rPr lang="en-US" dirty="0" smtClean="0"/>
              <a:t> </a:t>
            </a:r>
            <a:r>
              <a:rPr lang="en-US" dirty="0" err="1" smtClean="0"/>
              <a:t>Magnética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4943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Radiografias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1247040" cy="4525963"/>
          </a:xfrm>
        </p:spPr>
        <p:txBody>
          <a:bodyPr/>
          <a:lstStyle/>
          <a:p>
            <a:r>
              <a:rPr lang="pt-BR" dirty="0" err="1" smtClean="0"/>
              <a:t>Caracter</a:t>
            </a:r>
            <a:r>
              <a:rPr lang="en-US" dirty="0" err="1" smtClean="0"/>
              <a:t>ísticas</a:t>
            </a:r>
            <a:r>
              <a:rPr lang="en-US" dirty="0" smtClean="0"/>
              <a:t> </a:t>
            </a:r>
            <a:r>
              <a:rPr lang="en-US" dirty="0" err="1" smtClean="0"/>
              <a:t>principais</a:t>
            </a:r>
            <a:endParaRPr lang="en-US" dirty="0" smtClean="0"/>
          </a:p>
          <a:p>
            <a:pPr lvl="1"/>
            <a:r>
              <a:rPr lang="pt-BR" sz="2400" dirty="0" smtClean="0"/>
              <a:t>     Custo</a:t>
            </a:r>
          </a:p>
          <a:p>
            <a:pPr lvl="1"/>
            <a:r>
              <a:rPr lang="pt-BR" sz="2400" dirty="0" smtClean="0"/>
              <a:t>     Disponibilidade</a:t>
            </a:r>
          </a:p>
          <a:p>
            <a:pPr lvl="1"/>
            <a:r>
              <a:rPr lang="pt-BR" sz="2400" dirty="0" err="1" smtClean="0"/>
              <a:t>An</a:t>
            </a:r>
            <a:r>
              <a:rPr lang="en-US" sz="2400" dirty="0" err="1" smtClean="0"/>
              <a:t>álise</a:t>
            </a:r>
            <a:r>
              <a:rPr lang="en-US" sz="2400" dirty="0" smtClean="0"/>
              <a:t> </a:t>
            </a:r>
            <a:r>
              <a:rPr lang="en-US" sz="2400" dirty="0" err="1" smtClean="0"/>
              <a:t>inicial</a:t>
            </a:r>
            <a:r>
              <a:rPr lang="en-US" sz="2400" dirty="0" smtClean="0"/>
              <a:t> </a:t>
            </a:r>
            <a:r>
              <a:rPr lang="en-US" sz="2400" dirty="0" err="1" smtClean="0"/>
              <a:t>estruturas</a:t>
            </a:r>
            <a:r>
              <a:rPr lang="en-US" sz="2400" dirty="0" smtClean="0"/>
              <a:t> </a:t>
            </a:r>
            <a:r>
              <a:rPr lang="en-US" sz="2400" dirty="0" err="1" smtClean="0"/>
              <a:t>ósseas</a:t>
            </a:r>
            <a:endParaRPr lang="en-US" sz="2400" dirty="0" smtClean="0"/>
          </a:p>
          <a:p>
            <a:pPr lvl="2"/>
            <a:r>
              <a:rPr lang="en-US" dirty="0" smtClean="0"/>
              <a:t> </a:t>
            </a:r>
            <a:r>
              <a:rPr lang="en-US" sz="2000" dirty="0" err="1" smtClean="0"/>
              <a:t>densidade</a:t>
            </a:r>
            <a:r>
              <a:rPr lang="en-US" sz="2000" dirty="0" smtClean="0"/>
              <a:t>, </a:t>
            </a:r>
            <a:r>
              <a:rPr lang="en-US" sz="2000" dirty="0" err="1" smtClean="0"/>
              <a:t>fraturas</a:t>
            </a:r>
            <a:r>
              <a:rPr lang="en-US" sz="2000" dirty="0" smtClean="0"/>
              <a:t>, </a:t>
            </a:r>
            <a:r>
              <a:rPr lang="en-US" sz="2000" dirty="0" err="1" smtClean="0"/>
              <a:t>luxações</a:t>
            </a:r>
            <a:r>
              <a:rPr lang="en-US" sz="2000" dirty="0" smtClean="0"/>
              <a:t>, </a:t>
            </a:r>
            <a:r>
              <a:rPr lang="en-US" sz="2000" dirty="0" err="1" smtClean="0"/>
              <a:t>infecções</a:t>
            </a:r>
            <a:r>
              <a:rPr lang="en-US" sz="2000" dirty="0" smtClean="0"/>
              <a:t>, </a:t>
            </a:r>
            <a:r>
              <a:rPr lang="en-US" sz="2000" dirty="0" err="1" smtClean="0"/>
              <a:t>artrose</a:t>
            </a:r>
            <a:r>
              <a:rPr lang="en-US" sz="2000" dirty="0" smtClean="0"/>
              <a:t>/</a:t>
            </a:r>
            <a:r>
              <a:rPr lang="en-US" sz="2000" dirty="0" err="1" smtClean="0"/>
              <a:t>estenose</a:t>
            </a:r>
            <a:r>
              <a:rPr lang="en-US" sz="2000" dirty="0" smtClean="0"/>
              <a:t>, </a:t>
            </a:r>
            <a:r>
              <a:rPr lang="en-US" sz="2000" dirty="0" err="1" smtClean="0"/>
              <a:t>alinhamento</a:t>
            </a:r>
            <a:r>
              <a:rPr lang="en-US" sz="2000" dirty="0" smtClean="0"/>
              <a:t>, </a:t>
            </a:r>
            <a:r>
              <a:rPr lang="en-US" sz="2000" dirty="0" err="1" smtClean="0"/>
              <a:t>espaço</a:t>
            </a:r>
            <a:r>
              <a:rPr lang="en-US" sz="2000" dirty="0" smtClean="0"/>
              <a:t> </a:t>
            </a:r>
            <a:r>
              <a:rPr lang="en-US" sz="2000" dirty="0" err="1" smtClean="0"/>
              <a:t>discal</a:t>
            </a:r>
            <a:endParaRPr lang="en-US" sz="2000" dirty="0" smtClean="0"/>
          </a:p>
          <a:p>
            <a:pPr lvl="1"/>
            <a:r>
              <a:rPr lang="en-US" sz="2400" dirty="0" err="1" smtClean="0"/>
              <a:t>Desvantagens</a:t>
            </a:r>
            <a:r>
              <a:rPr lang="en-US" sz="2400" dirty="0" smtClean="0"/>
              <a:t> </a:t>
            </a:r>
          </a:p>
          <a:p>
            <a:pPr lvl="2"/>
            <a:r>
              <a:rPr lang="en-US" sz="2000" dirty="0" err="1" smtClean="0"/>
              <a:t>lesões</a:t>
            </a:r>
            <a:r>
              <a:rPr lang="en-US" sz="2000" dirty="0" smtClean="0"/>
              <a:t> </a:t>
            </a:r>
            <a:r>
              <a:rPr lang="en-US" sz="2000" dirty="0" err="1" smtClean="0"/>
              <a:t>ligamentares</a:t>
            </a:r>
            <a:r>
              <a:rPr lang="en-US" sz="2000" dirty="0" smtClean="0"/>
              <a:t>, </a:t>
            </a:r>
            <a:r>
              <a:rPr lang="en-US" sz="2000" dirty="0" err="1" smtClean="0"/>
              <a:t>lesões</a:t>
            </a:r>
            <a:r>
              <a:rPr lang="en-US" sz="2000" dirty="0" smtClean="0"/>
              <a:t> </a:t>
            </a:r>
            <a:r>
              <a:rPr lang="en-US" sz="2000" dirty="0" err="1" smtClean="0"/>
              <a:t>discais</a:t>
            </a:r>
            <a:r>
              <a:rPr lang="en-US" sz="2000" dirty="0" smtClean="0"/>
              <a:t>, </a:t>
            </a:r>
            <a:r>
              <a:rPr lang="en-US" sz="2000" dirty="0" err="1" smtClean="0"/>
              <a:t>compressões</a:t>
            </a:r>
            <a:r>
              <a:rPr lang="en-US" sz="2000" dirty="0" smtClean="0"/>
              <a:t> </a:t>
            </a:r>
            <a:r>
              <a:rPr lang="en-US" sz="2000" dirty="0" err="1" smtClean="0"/>
              <a:t>neurológicas</a:t>
            </a:r>
            <a:endParaRPr lang="en-US" sz="2000" dirty="0" smtClean="0"/>
          </a:p>
          <a:p>
            <a:pPr lvl="1"/>
            <a:endParaRPr lang="pt-BR" dirty="0"/>
          </a:p>
        </p:txBody>
      </p:sp>
      <p:sp>
        <p:nvSpPr>
          <p:cNvPr id="4" name="Seta para Baixo 3"/>
          <p:cNvSpPr/>
          <p:nvPr/>
        </p:nvSpPr>
        <p:spPr>
          <a:xfrm>
            <a:off x="1589546" y="2300966"/>
            <a:ext cx="166254" cy="2216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Cima 5"/>
          <p:cNvSpPr/>
          <p:nvPr/>
        </p:nvSpPr>
        <p:spPr>
          <a:xfrm>
            <a:off x="1603316" y="2724757"/>
            <a:ext cx="166254" cy="21843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340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Radiografias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 smtClean="0"/>
              <a:t>Avaliação</a:t>
            </a:r>
            <a:r>
              <a:rPr lang="en-US" sz="2400" dirty="0" smtClean="0"/>
              <a:t> </a:t>
            </a:r>
            <a:r>
              <a:rPr lang="en-US" sz="2400" dirty="0" err="1" smtClean="0"/>
              <a:t>cuidadosa</a:t>
            </a:r>
            <a:endParaRPr lang="en-US" sz="2400" dirty="0" smtClean="0"/>
          </a:p>
          <a:p>
            <a:pPr lvl="1"/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13" y="1544594"/>
            <a:ext cx="2572682" cy="493954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948" y="1973263"/>
            <a:ext cx="3060700" cy="4203700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>
            <a:off x="9477632" y="3015049"/>
            <a:ext cx="6301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V="1">
            <a:off x="9421855" y="4905632"/>
            <a:ext cx="698329" cy="41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9296400" y="4001294"/>
            <a:ext cx="947352" cy="130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8822724" y="3509319"/>
            <a:ext cx="1964725" cy="10503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Oval 15"/>
          <p:cNvSpPr/>
          <p:nvPr/>
        </p:nvSpPr>
        <p:spPr>
          <a:xfrm>
            <a:off x="5020950" y="3661719"/>
            <a:ext cx="2495945" cy="20718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354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Instabilidade na Coluna Cervical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Ângulo</a:t>
            </a:r>
            <a:r>
              <a:rPr lang="en-US" dirty="0" smtClean="0"/>
              <a:t> de Cobb (&gt;11º)</a:t>
            </a:r>
            <a:endParaRPr lang="pt-BR" dirty="0" smtClean="0"/>
          </a:p>
          <a:p>
            <a:pPr marL="457200" lvl="1" indent="0">
              <a:buNone/>
            </a:pPr>
            <a:endParaRPr lang="pt-BR" dirty="0" smtClean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423" y="1804988"/>
            <a:ext cx="5906177" cy="4371975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853783" y="6430415"/>
            <a:ext cx="8484434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altLang="pt-BR" sz="1200" dirty="0">
                <a:latin typeface="Verdana" charset="0"/>
              </a:rPr>
              <a:t>White </a:t>
            </a:r>
            <a:r>
              <a:rPr lang="pt-BR" altLang="pt-BR" sz="1200" dirty="0" err="1">
                <a:latin typeface="Verdana" charset="0"/>
              </a:rPr>
              <a:t>A.A,Panjabi</a:t>
            </a:r>
            <a:r>
              <a:rPr lang="pt-BR" altLang="pt-BR" sz="1200" dirty="0">
                <a:latin typeface="Verdana" charset="0"/>
              </a:rPr>
              <a:t>, M.M. </a:t>
            </a:r>
            <a:r>
              <a:rPr lang="pt-BR" altLang="pt-BR" sz="1200" b="1" dirty="0">
                <a:latin typeface="Verdana" charset="0"/>
              </a:rPr>
              <a:t>The </a:t>
            </a:r>
            <a:r>
              <a:rPr lang="pt-BR" altLang="pt-BR" sz="1200" b="1" dirty="0" err="1">
                <a:latin typeface="Verdana" charset="0"/>
              </a:rPr>
              <a:t>problem</a:t>
            </a:r>
            <a:r>
              <a:rPr lang="pt-BR" altLang="pt-BR" sz="1200" b="1" dirty="0">
                <a:latin typeface="Verdana" charset="0"/>
              </a:rPr>
              <a:t> </a:t>
            </a:r>
            <a:r>
              <a:rPr lang="pt-BR" altLang="pt-BR" sz="1200" b="1" dirty="0" err="1">
                <a:latin typeface="Verdana" charset="0"/>
              </a:rPr>
              <a:t>of</a:t>
            </a:r>
            <a:r>
              <a:rPr lang="pt-BR" altLang="pt-BR" sz="1200" b="1" dirty="0">
                <a:latin typeface="Verdana" charset="0"/>
              </a:rPr>
              <a:t> </a:t>
            </a:r>
            <a:r>
              <a:rPr lang="pt-BR" altLang="pt-BR" sz="1200" b="1" dirty="0" err="1">
                <a:latin typeface="Verdana" charset="0"/>
              </a:rPr>
              <a:t>clinical</a:t>
            </a:r>
            <a:r>
              <a:rPr lang="pt-BR" altLang="pt-BR" sz="1200" b="1" dirty="0">
                <a:latin typeface="Verdana" charset="0"/>
              </a:rPr>
              <a:t> </a:t>
            </a:r>
            <a:r>
              <a:rPr lang="pt-BR" altLang="pt-BR" sz="1200" b="1" dirty="0" err="1">
                <a:latin typeface="Verdana" charset="0"/>
              </a:rPr>
              <a:t>instability</a:t>
            </a:r>
            <a:r>
              <a:rPr lang="pt-BR" altLang="pt-BR" sz="1200" b="1" dirty="0">
                <a:latin typeface="Verdana" charset="0"/>
              </a:rPr>
              <a:t> in </a:t>
            </a:r>
            <a:r>
              <a:rPr lang="pt-BR" altLang="pt-BR" sz="1200" b="1" dirty="0" err="1">
                <a:latin typeface="Verdana" charset="0"/>
              </a:rPr>
              <a:t>the</a:t>
            </a:r>
            <a:r>
              <a:rPr lang="pt-BR" altLang="pt-BR" sz="1200" b="1" dirty="0">
                <a:latin typeface="Verdana" charset="0"/>
              </a:rPr>
              <a:t> </a:t>
            </a:r>
            <a:r>
              <a:rPr lang="pt-BR" altLang="pt-BR" sz="1200" b="1" dirty="0" err="1">
                <a:latin typeface="Verdana" charset="0"/>
              </a:rPr>
              <a:t>human</a:t>
            </a:r>
            <a:r>
              <a:rPr lang="pt-BR" altLang="pt-BR" sz="1200" b="1" dirty="0">
                <a:latin typeface="Verdana" charset="0"/>
              </a:rPr>
              <a:t> </a:t>
            </a:r>
            <a:r>
              <a:rPr lang="pt-BR" altLang="pt-BR" sz="1200" b="1" dirty="0" err="1">
                <a:latin typeface="Verdana" charset="0"/>
              </a:rPr>
              <a:t>spine.Clin</a:t>
            </a:r>
            <a:r>
              <a:rPr lang="pt-BR" altLang="pt-BR" sz="1200" dirty="0">
                <a:latin typeface="Verdana" charset="0"/>
              </a:rPr>
              <a:t> </a:t>
            </a:r>
            <a:r>
              <a:rPr lang="pt-BR" altLang="pt-BR" sz="1200" dirty="0" err="1">
                <a:latin typeface="Verdana" charset="0"/>
              </a:rPr>
              <a:t>Biom</a:t>
            </a:r>
            <a:r>
              <a:rPr lang="pt-BR" altLang="pt-BR" sz="1200" dirty="0">
                <a:latin typeface="Verdana" charset="0"/>
              </a:rPr>
              <a:t> Spine,1990.</a:t>
            </a:r>
          </a:p>
        </p:txBody>
      </p:sp>
    </p:spTree>
    <p:extLst>
      <p:ext uri="{BB962C8B-B14F-4D97-AF65-F5344CB8AC3E}">
        <p14:creationId xmlns:p14="http://schemas.microsoft.com/office/powerpoint/2010/main" val="192776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Instabilidade na Coluna Cervical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Translação</a:t>
            </a:r>
            <a:r>
              <a:rPr lang="en-US" dirty="0" smtClean="0"/>
              <a:t> </a:t>
            </a:r>
            <a:r>
              <a:rPr lang="en-US" dirty="0" err="1" smtClean="0"/>
              <a:t>sagital</a:t>
            </a:r>
            <a:r>
              <a:rPr lang="en-US" dirty="0" smtClean="0"/>
              <a:t> (&gt;3,5mm)</a:t>
            </a:r>
            <a:endParaRPr lang="pt-BR" dirty="0" smtClean="0"/>
          </a:p>
          <a:p>
            <a:pPr marL="457200" lvl="1" indent="0">
              <a:buNone/>
            </a:pPr>
            <a:endParaRPr lang="pt-BR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368" y="2241004"/>
            <a:ext cx="6029248" cy="3924300"/>
          </a:xfrm>
          <a:prstGeom prst="rect">
            <a:avLst/>
          </a:prstGeom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853783" y="6430415"/>
            <a:ext cx="8484434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altLang="pt-BR" sz="1200" dirty="0">
                <a:latin typeface="Verdana" charset="0"/>
              </a:rPr>
              <a:t>White </a:t>
            </a:r>
            <a:r>
              <a:rPr lang="pt-BR" altLang="pt-BR" sz="1200" dirty="0" err="1">
                <a:latin typeface="Verdana" charset="0"/>
              </a:rPr>
              <a:t>A.A,Panjabi</a:t>
            </a:r>
            <a:r>
              <a:rPr lang="pt-BR" altLang="pt-BR" sz="1200" dirty="0">
                <a:latin typeface="Verdana" charset="0"/>
              </a:rPr>
              <a:t>, M.M. </a:t>
            </a:r>
            <a:r>
              <a:rPr lang="pt-BR" altLang="pt-BR" sz="1200" b="1" dirty="0">
                <a:latin typeface="Verdana" charset="0"/>
              </a:rPr>
              <a:t>The </a:t>
            </a:r>
            <a:r>
              <a:rPr lang="pt-BR" altLang="pt-BR" sz="1200" b="1" dirty="0" err="1">
                <a:latin typeface="Verdana" charset="0"/>
              </a:rPr>
              <a:t>problem</a:t>
            </a:r>
            <a:r>
              <a:rPr lang="pt-BR" altLang="pt-BR" sz="1200" b="1" dirty="0">
                <a:latin typeface="Verdana" charset="0"/>
              </a:rPr>
              <a:t> </a:t>
            </a:r>
            <a:r>
              <a:rPr lang="pt-BR" altLang="pt-BR" sz="1200" b="1" dirty="0" err="1">
                <a:latin typeface="Verdana" charset="0"/>
              </a:rPr>
              <a:t>of</a:t>
            </a:r>
            <a:r>
              <a:rPr lang="pt-BR" altLang="pt-BR" sz="1200" b="1" dirty="0">
                <a:latin typeface="Verdana" charset="0"/>
              </a:rPr>
              <a:t> </a:t>
            </a:r>
            <a:r>
              <a:rPr lang="pt-BR" altLang="pt-BR" sz="1200" b="1" dirty="0" err="1">
                <a:latin typeface="Verdana" charset="0"/>
              </a:rPr>
              <a:t>clinical</a:t>
            </a:r>
            <a:r>
              <a:rPr lang="pt-BR" altLang="pt-BR" sz="1200" b="1" dirty="0">
                <a:latin typeface="Verdana" charset="0"/>
              </a:rPr>
              <a:t> </a:t>
            </a:r>
            <a:r>
              <a:rPr lang="pt-BR" altLang="pt-BR" sz="1200" b="1" dirty="0" err="1">
                <a:latin typeface="Verdana" charset="0"/>
              </a:rPr>
              <a:t>instability</a:t>
            </a:r>
            <a:r>
              <a:rPr lang="pt-BR" altLang="pt-BR" sz="1200" b="1" dirty="0">
                <a:latin typeface="Verdana" charset="0"/>
              </a:rPr>
              <a:t> in </a:t>
            </a:r>
            <a:r>
              <a:rPr lang="pt-BR" altLang="pt-BR" sz="1200" b="1" dirty="0" err="1">
                <a:latin typeface="Verdana" charset="0"/>
              </a:rPr>
              <a:t>the</a:t>
            </a:r>
            <a:r>
              <a:rPr lang="pt-BR" altLang="pt-BR" sz="1200" b="1" dirty="0">
                <a:latin typeface="Verdana" charset="0"/>
              </a:rPr>
              <a:t> </a:t>
            </a:r>
            <a:r>
              <a:rPr lang="pt-BR" altLang="pt-BR" sz="1200" b="1" dirty="0" err="1">
                <a:latin typeface="Verdana" charset="0"/>
              </a:rPr>
              <a:t>human</a:t>
            </a:r>
            <a:r>
              <a:rPr lang="pt-BR" altLang="pt-BR" sz="1200" b="1" dirty="0">
                <a:latin typeface="Verdana" charset="0"/>
              </a:rPr>
              <a:t> </a:t>
            </a:r>
            <a:r>
              <a:rPr lang="pt-BR" altLang="pt-BR" sz="1200" b="1" dirty="0" err="1">
                <a:latin typeface="Verdana" charset="0"/>
              </a:rPr>
              <a:t>spine.Clin</a:t>
            </a:r>
            <a:r>
              <a:rPr lang="pt-BR" altLang="pt-BR" sz="1200" dirty="0">
                <a:latin typeface="Verdana" charset="0"/>
              </a:rPr>
              <a:t> </a:t>
            </a:r>
            <a:r>
              <a:rPr lang="pt-BR" altLang="pt-BR" sz="1200" dirty="0" err="1">
                <a:latin typeface="Verdana" charset="0"/>
              </a:rPr>
              <a:t>Biom</a:t>
            </a:r>
            <a:r>
              <a:rPr lang="pt-BR" altLang="pt-BR" sz="1200" dirty="0">
                <a:latin typeface="Verdana" charset="0"/>
              </a:rPr>
              <a:t> Spine,1990.</a:t>
            </a:r>
          </a:p>
        </p:txBody>
      </p:sp>
    </p:spTree>
    <p:extLst>
      <p:ext uri="{BB962C8B-B14F-4D97-AF65-F5344CB8AC3E}">
        <p14:creationId xmlns:p14="http://schemas.microsoft.com/office/powerpoint/2010/main" val="9038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Estratégia</a:t>
            </a:r>
            <a:r>
              <a:rPr lang="en-US" dirty="0" smtClean="0"/>
              <a:t> </a:t>
            </a:r>
            <a:r>
              <a:rPr lang="en-US" dirty="0" err="1" smtClean="0"/>
              <a:t>Inicial</a:t>
            </a:r>
            <a:endParaRPr lang="en-US" dirty="0"/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1919536" y="1628801"/>
            <a:ext cx="8291264" cy="4525963"/>
          </a:xfrm>
        </p:spPr>
        <p:txBody>
          <a:bodyPr/>
          <a:lstStyle/>
          <a:p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Anamnese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r>
              <a:rPr lang="en-US" sz="2000" dirty="0" err="1">
                <a:solidFill>
                  <a:srgbClr val="000000"/>
                </a:solidFill>
                <a:cs typeface="Arial"/>
              </a:rPr>
              <a:t>Objetivo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: </a:t>
            </a:r>
            <a:r>
              <a:rPr lang="en-US" sz="2000" dirty="0" err="1">
                <a:solidFill>
                  <a:srgbClr val="000000"/>
                </a:solidFill>
                <a:cs typeface="Arial"/>
              </a:rPr>
              <a:t>Anamnese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Livre</a:t>
            </a:r>
          </a:p>
          <a:p>
            <a:pPr marL="457200" lvl="1" indent="0">
              <a:buNone/>
            </a:pP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Prolixo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Subjetivo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Arial"/>
                <a:cs typeface="Arial"/>
              </a:rPr>
              <a:t>Anamnese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Dirigida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Valorizar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dados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objetivos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lvl="2"/>
            <a:r>
              <a:rPr lang="en-US" sz="1600" dirty="0" err="1" smtClean="0">
                <a:solidFill>
                  <a:srgbClr val="000000"/>
                </a:solidFill>
                <a:cs typeface="Arial"/>
              </a:rPr>
              <a:t>perda</a:t>
            </a:r>
            <a:r>
              <a:rPr lang="en-US" sz="16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cs typeface="Arial"/>
              </a:rPr>
              <a:t>ponderal</a:t>
            </a:r>
            <a:r>
              <a:rPr lang="en-US" sz="1600" dirty="0">
                <a:solidFill>
                  <a:srgbClr val="000000"/>
                </a:solidFill>
                <a:cs typeface="Arial"/>
              </a:rPr>
              <a:t>, </a:t>
            </a:r>
            <a:r>
              <a:rPr lang="en-US" sz="1600" dirty="0" err="1">
                <a:solidFill>
                  <a:srgbClr val="000000"/>
                </a:solidFill>
                <a:cs typeface="Arial"/>
              </a:rPr>
              <a:t>atrofia</a:t>
            </a:r>
            <a:r>
              <a:rPr lang="en-US" sz="1600" dirty="0">
                <a:solidFill>
                  <a:srgbClr val="000000"/>
                </a:solidFill>
                <a:cs typeface="Arial"/>
              </a:rPr>
              <a:t> muscular, </a:t>
            </a:r>
            <a:r>
              <a:rPr lang="en-US" sz="1600" dirty="0" err="1">
                <a:solidFill>
                  <a:srgbClr val="000000"/>
                </a:solidFill>
                <a:cs typeface="Arial"/>
              </a:rPr>
              <a:t>alteração</a:t>
            </a:r>
            <a:r>
              <a:rPr lang="en-US" sz="16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cs typeface="Arial"/>
              </a:rPr>
              <a:t>neurológica</a:t>
            </a:r>
            <a:r>
              <a:rPr lang="en-US" sz="1600" dirty="0">
                <a:solidFill>
                  <a:srgbClr val="000000"/>
                </a:solidFill>
                <a:cs typeface="Arial"/>
              </a:rPr>
              <a:t>/</a:t>
            </a:r>
            <a:r>
              <a:rPr lang="en-US" sz="1600" dirty="0" err="1">
                <a:solidFill>
                  <a:srgbClr val="000000"/>
                </a:solidFill>
                <a:cs typeface="Arial"/>
              </a:rPr>
              <a:t>marcha</a:t>
            </a:r>
            <a:r>
              <a:rPr lang="en-US" sz="1600" dirty="0">
                <a:solidFill>
                  <a:srgbClr val="000000"/>
                </a:solidFill>
                <a:cs typeface="Arial"/>
              </a:rPr>
              <a:t>, </a:t>
            </a:r>
            <a:r>
              <a:rPr lang="en-US" sz="1600" dirty="0" err="1">
                <a:solidFill>
                  <a:srgbClr val="000000"/>
                </a:solidFill>
                <a:cs typeface="Arial"/>
              </a:rPr>
              <a:t>febre</a:t>
            </a:r>
            <a:r>
              <a:rPr lang="en-US" sz="1600" dirty="0">
                <a:solidFill>
                  <a:srgbClr val="000000"/>
                </a:solidFill>
                <a:cs typeface="Arial"/>
              </a:rPr>
              <a:t>, trauma</a:t>
            </a:r>
          </a:p>
          <a:p>
            <a:pPr lvl="2"/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Cuidado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 com 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os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 ”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sintomas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floridos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” e ”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exageros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"</a:t>
            </a:r>
            <a:endParaRPr lang="en-US" sz="2000" dirty="0">
              <a:solidFill>
                <a:srgbClr val="000000"/>
              </a:solidFill>
              <a:cs typeface="Arial"/>
            </a:endParaRPr>
          </a:p>
          <a:p>
            <a:pPr lvl="1"/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3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Instabilidade na Coluna </a:t>
            </a:r>
            <a:r>
              <a:rPr lang="pt-BR" dirty="0" err="1" smtClean="0"/>
              <a:t>T</a:t>
            </a:r>
            <a:r>
              <a:rPr lang="en-US" dirty="0" err="1" smtClean="0"/>
              <a:t>óraco-lombar</a:t>
            </a:r>
            <a:endParaRPr lang="pt-BR" dirty="0"/>
          </a:p>
        </p:txBody>
      </p:sp>
      <p:sp>
        <p:nvSpPr>
          <p:cNvPr id="10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sz="2800" dirty="0" err="1" smtClean="0"/>
              <a:t>Instabilidade</a:t>
            </a:r>
            <a:r>
              <a:rPr lang="en-US" sz="2800" dirty="0" smtClean="0"/>
              <a:t> </a:t>
            </a:r>
            <a:r>
              <a:rPr lang="en-US" sz="2800" dirty="0" err="1" smtClean="0"/>
              <a:t>tóraco-lombar</a:t>
            </a:r>
            <a:endParaRPr lang="en-US" sz="2800" dirty="0"/>
          </a:p>
          <a:p>
            <a:pPr lvl="1"/>
            <a:r>
              <a:rPr lang="en-US" sz="2400" dirty="0" err="1" smtClean="0"/>
              <a:t>Perda</a:t>
            </a:r>
            <a:r>
              <a:rPr lang="en-US" sz="2400" dirty="0" smtClean="0"/>
              <a:t> 50% </a:t>
            </a:r>
            <a:r>
              <a:rPr lang="en-US" sz="2400" dirty="0" err="1" smtClean="0"/>
              <a:t>altura</a:t>
            </a:r>
            <a:endParaRPr lang="en-US" sz="2400" dirty="0" smtClean="0"/>
          </a:p>
          <a:p>
            <a:pPr lvl="1"/>
            <a:r>
              <a:rPr lang="en-US" sz="2400" dirty="0" err="1" smtClean="0"/>
              <a:t>Ângulo</a:t>
            </a:r>
            <a:r>
              <a:rPr lang="en-US" sz="2400" dirty="0" smtClean="0"/>
              <a:t> de Cobb (&gt;20º)</a:t>
            </a:r>
          </a:p>
          <a:p>
            <a:pPr lvl="1"/>
            <a:r>
              <a:rPr lang="en-US" sz="2400" dirty="0" smtClean="0"/>
              <a:t>&gt;50% </a:t>
            </a:r>
            <a:r>
              <a:rPr lang="en-US" sz="2400" dirty="0" err="1" smtClean="0"/>
              <a:t>estenose</a:t>
            </a:r>
            <a:r>
              <a:rPr lang="en-US" sz="2400" dirty="0" smtClean="0"/>
              <a:t> canal (</a:t>
            </a:r>
            <a:r>
              <a:rPr lang="en-US" sz="2400" dirty="0" err="1" smtClean="0"/>
              <a:t>fragmento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err="1" smtClean="0"/>
              <a:t>Translação</a:t>
            </a:r>
            <a:r>
              <a:rPr lang="en-US" sz="2400" dirty="0" smtClean="0"/>
              <a:t> &gt; 4,5 mm</a:t>
            </a:r>
          </a:p>
          <a:p>
            <a:pPr lvl="1"/>
            <a:r>
              <a:rPr lang="en-US" sz="2400" dirty="0" err="1" smtClean="0"/>
              <a:t>Lesão</a:t>
            </a:r>
            <a:r>
              <a:rPr lang="en-US" sz="2400" dirty="0" smtClean="0"/>
              <a:t> </a:t>
            </a:r>
            <a:r>
              <a:rPr lang="en-US" sz="2400" dirty="0" err="1" smtClean="0"/>
              <a:t>ligamentar</a:t>
            </a:r>
            <a:r>
              <a:rPr lang="en-US" sz="2400" dirty="0" smtClean="0"/>
              <a:t> posterior</a:t>
            </a:r>
            <a:endParaRPr lang="pt-BR" sz="2400" dirty="0" smtClean="0"/>
          </a:p>
          <a:p>
            <a:pPr marL="457200" lvl="1" indent="0">
              <a:buNone/>
            </a:pPr>
            <a:endParaRPr lang="pt-BR" dirty="0" smtClean="0"/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1950720"/>
            <a:ext cx="2500684" cy="380492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356" y="1950720"/>
            <a:ext cx="2293620" cy="380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3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Radiografias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Lombossacra</a:t>
            </a:r>
            <a:endParaRPr lang="en-US" dirty="0" smtClean="0"/>
          </a:p>
          <a:p>
            <a:pPr lvl="1"/>
            <a:r>
              <a:rPr lang="en-US" dirty="0" err="1" smtClean="0"/>
              <a:t>Oblíquas</a:t>
            </a:r>
            <a:endParaRPr lang="en-US" dirty="0" smtClean="0"/>
          </a:p>
          <a:p>
            <a:pPr lvl="1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835506"/>
            <a:ext cx="1968500" cy="312079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356" y="2321192"/>
            <a:ext cx="8623300" cy="3700096"/>
          </a:xfrm>
          <a:prstGeom prst="rect">
            <a:avLst/>
          </a:prstGeom>
        </p:spPr>
      </p:pic>
      <p:sp>
        <p:nvSpPr>
          <p:cNvPr id="8" name="Forma Livre 7"/>
          <p:cNvSpPr/>
          <p:nvPr/>
        </p:nvSpPr>
        <p:spPr>
          <a:xfrm>
            <a:off x="8165256" y="3234004"/>
            <a:ext cx="1295400" cy="863600"/>
          </a:xfrm>
          <a:custGeom>
            <a:avLst/>
            <a:gdLst>
              <a:gd name="connsiteX0" fmla="*/ 0 w 1295400"/>
              <a:gd name="connsiteY0" fmla="*/ 304800 h 863600"/>
              <a:gd name="connsiteX1" fmla="*/ 228600 w 1295400"/>
              <a:gd name="connsiteY1" fmla="*/ 279400 h 863600"/>
              <a:gd name="connsiteX2" fmla="*/ 355600 w 1295400"/>
              <a:gd name="connsiteY2" fmla="*/ 203200 h 863600"/>
              <a:gd name="connsiteX3" fmla="*/ 393700 w 1295400"/>
              <a:gd name="connsiteY3" fmla="*/ 101600 h 863600"/>
              <a:gd name="connsiteX4" fmla="*/ 469900 w 1295400"/>
              <a:gd name="connsiteY4" fmla="*/ 0 h 863600"/>
              <a:gd name="connsiteX5" fmla="*/ 469900 w 1295400"/>
              <a:gd name="connsiteY5" fmla="*/ 0 h 863600"/>
              <a:gd name="connsiteX6" fmla="*/ 469900 w 1295400"/>
              <a:gd name="connsiteY6" fmla="*/ 0 h 863600"/>
              <a:gd name="connsiteX7" fmla="*/ 546100 w 1295400"/>
              <a:gd name="connsiteY7" fmla="*/ 203200 h 863600"/>
              <a:gd name="connsiteX8" fmla="*/ 558800 w 1295400"/>
              <a:gd name="connsiteY8" fmla="*/ 355600 h 863600"/>
              <a:gd name="connsiteX9" fmla="*/ 596900 w 1295400"/>
              <a:gd name="connsiteY9" fmla="*/ 469900 h 863600"/>
              <a:gd name="connsiteX10" fmla="*/ 749300 w 1295400"/>
              <a:gd name="connsiteY10" fmla="*/ 444500 h 863600"/>
              <a:gd name="connsiteX11" fmla="*/ 952500 w 1295400"/>
              <a:gd name="connsiteY11" fmla="*/ 393700 h 863600"/>
              <a:gd name="connsiteX12" fmla="*/ 1079500 w 1295400"/>
              <a:gd name="connsiteY12" fmla="*/ 330200 h 863600"/>
              <a:gd name="connsiteX13" fmla="*/ 1206500 w 1295400"/>
              <a:gd name="connsiteY13" fmla="*/ 368300 h 863600"/>
              <a:gd name="connsiteX14" fmla="*/ 1295400 w 1295400"/>
              <a:gd name="connsiteY14" fmla="*/ 457200 h 863600"/>
              <a:gd name="connsiteX15" fmla="*/ 1168400 w 1295400"/>
              <a:gd name="connsiteY15" fmla="*/ 558800 h 863600"/>
              <a:gd name="connsiteX16" fmla="*/ 1028700 w 1295400"/>
              <a:gd name="connsiteY16" fmla="*/ 584200 h 863600"/>
              <a:gd name="connsiteX17" fmla="*/ 1092200 w 1295400"/>
              <a:gd name="connsiteY17" fmla="*/ 711200 h 863600"/>
              <a:gd name="connsiteX18" fmla="*/ 1282700 w 1295400"/>
              <a:gd name="connsiteY18" fmla="*/ 863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95400" h="863600">
                <a:moveTo>
                  <a:pt x="0" y="304800"/>
                </a:moveTo>
                <a:lnTo>
                  <a:pt x="228600" y="279400"/>
                </a:lnTo>
                <a:lnTo>
                  <a:pt x="355600" y="203200"/>
                </a:lnTo>
                <a:lnTo>
                  <a:pt x="393700" y="101600"/>
                </a:lnTo>
                <a:lnTo>
                  <a:pt x="469900" y="0"/>
                </a:lnTo>
                <a:lnTo>
                  <a:pt x="469900" y="0"/>
                </a:lnTo>
                <a:lnTo>
                  <a:pt x="469900" y="0"/>
                </a:lnTo>
                <a:lnTo>
                  <a:pt x="546100" y="203200"/>
                </a:lnTo>
                <a:lnTo>
                  <a:pt x="558800" y="355600"/>
                </a:lnTo>
                <a:lnTo>
                  <a:pt x="596900" y="469900"/>
                </a:lnTo>
                <a:lnTo>
                  <a:pt x="749300" y="444500"/>
                </a:lnTo>
                <a:lnTo>
                  <a:pt x="952500" y="393700"/>
                </a:lnTo>
                <a:lnTo>
                  <a:pt x="1079500" y="330200"/>
                </a:lnTo>
                <a:lnTo>
                  <a:pt x="1206500" y="368300"/>
                </a:lnTo>
                <a:lnTo>
                  <a:pt x="1295400" y="457200"/>
                </a:lnTo>
                <a:lnTo>
                  <a:pt x="1168400" y="558800"/>
                </a:lnTo>
                <a:lnTo>
                  <a:pt x="1028700" y="584200"/>
                </a:lnTo>
                <a:lnTo>
                  <a:pt x="1092200" y="711200"/>
                </a:lnTo>
                <a:lnTo>
                  <a:pt x="1282700" y="86360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orma Livre 12"/>
          <p:cNvSpPr/>
          <p:nvPr/>
        </p:nvSpPr>
        <p:spPr>
          <a:xfrm>
            <a:off x="8089176" y="3532003"/>
            <a:ext cx="1365100" cy="810392"/>
          </a:xfrm>
          <a:custGeom>
            <a:avLst/>
            <a:gdLst>
              <a:gd name="connsiteX0" fmla="*/ 1365100 w 1365100"/>
              <a:gd name="connsiteY0" fmla="*/ 567708 h 810392"/>
              <a:gd name="connsiteX1" fmla="*/ 1300095 w 1365100"/>
              <a:gd name="connsiteY1" fmla="*/ 658714 h 810392"/>
              <a:gd name="connsiteX2" fmla="*/ 1196088 w 1365100"/>
              <a:gd name="connsiteY2" fmla="*/ 637046 h 810392"/>
              <a:gd name="connsiteX3" fmla="*/ 1139750 w 1365100"/>
              <a:gd name="connsiteY3" fmla="*/ 563374 h 810392"/>
              <a:gd name="connsiteX4" fmla="*/ 1074745 w 1365100"/>
              <a:gd name="connsiteY4" fmla="*/ 450699 h 810392"/>
              <a:gd name="connsiteX5" fmla="*/ 1031409 w 1365100"/>
              <a:gd name="connsiteY5" fmla="*/ 372693 h 810392"/>
              <a:gd name="connsiteX6" fmla="*/ 983739 w 1365100"/>
              <a:gd name="connsiteY6" fmla="*/ 351025 h 810392"/>
              <a:gd name="connsiteX7" fmla="*/ 888398 w 1365100"/>
              <a:gd name="connsiteY7" fmla="*/ 364026 h 810392"/>
              <a:gd name="connsiteX8" fmla="*/ 888398 w 1365100"/>
              <a:gd name="connsiteY8" fmla="*/ 450699 h 810392"/>
              <a:gd name="connsiteX9" fmla="*/ 953403 w 1365100"/>
              <a:gd name="connsiteY9" fmla="*/ 572041 h 810392"/>
              <a:gd name="connsiteX10" fmla="*/ 832061 w 1365100"/>
              <a:gd name="connsiteY10" fmla="*/ 645713 h 810392"/>
              <a:gd name="connsiteX11" fmla="*/ 745388 w 1365100"/>
              <a:gd name="connsiteY11" fmla="*/ 745387 h 810392"/>
              <a:gd name="connsiteX12" fmla="*/ 741054 w 1365100"/>
              <a:gd name="connsiteY12" fmla="*/ 806058 h 810392"/>
              <a:gd name="connsiteX13" fmla="*/ 611045 w 1365100"/>
              <a:gd name="connsiteY13" fmla="*/ 810392 h 810392"/>
              <a:gd name="connsiteX14" fmla="*/ 563375 w 1365100"/>
              <a:gd name="connsiteY14" fmla="*/ 706384 h 810392"/>
              <a:gd name="connsiteX15" fmla="*/ 541707 w 1365100"/>
              <a:gd name="connsiteY15" fmla="*/ 563374 h 810392"/>
              <a:gd name="connsiteX16" fmla="*/ 507037 w 1365100"/>
              <a:gd name="connsiteY16" fmla="*/ 437698 h 810392"/>
              <a:gd name="connsiteX17" fmla="*/ 528706 w 1365100"/>
              <a:gd name="connsiteY17" fmla="*/ 385694 h 810392"/>
              <a:gd name="connsiteX18" fmla="*/ 437699 w 1365100"/>
              <a:gd name="connsiteY18" fmla="*/ 316356 h 810392"/>
              <a:gd name="connsiteX19" fmla="*/ 277354 w 1365100"/>
              <a:gd name="connsiteY19" fmla="*/ 312022 h 810392"/>
              <a:gd name="connsiteX20" fmla="*/ 221016 w 1365100"/>
              <a:gd name="connsiteY20" fmla="*/ 199347 h 810392"/>
              <a:gd name="connsiteX21" fmla="*/ 108342 w 1365100"/>
              <a:gd name="connsiteY21" fmla="*/ 138676 h 810392"/>
              <a:gd name="connsiteX22" fmla="*/ 0 w 1365100"/>
              <a:gd name="connsiteY22" fmla="*/ 73672 h 810392"/>
              <a:gd name="connsiteX23" fmla="*/ 0 w 1365100"/>
              <a:gd name="connsiteY23" fmla="*/ 0 h 810392"/>
              <a:gd name="connsiteX24" fmla="*/ 65005 w 1365100"/>
              <a:gd name="connsiteY24" fmla="*/ 8667 h 81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65100" h="810392">
                <a:moveTo>
                  <a:pt x="1365100" y="567708"/>
                </a:moveTo>
                <a:lnTo>
                  <a:pt x="1300095" y="658714"/>
                </a:lnTo>
                <a:lnTo>
                  <a:pt x="1196088" y="637046"/>
                </a:lnTo>
                <a:lnTo>
                  <a:pt x="1139750" y="563374"/>
                </a:lnTo>
                <a:lnTo>
                  <a:pt x="1074745" y="450699"/>
                </a:lnTo>
                <a:lnTo>
                  <a:pt x="1031409" y="372693"/>
                </a:lnTo>
                <a:lnTo>
                  <a:pt x="983739" y="351025"/>
                </a:lnTo>
                <a:lnTo>
                  <a:pt x="888398" y="364026"/>
                </a:lnTo>
                <a:lnTo>
                  <a:pt x="888398" y="450699"/>
                </a:lnTo>
                <a:lnTo>
                  <a:pt x="953403" y="572041"/>
                </a:lnTo>
                <a:lnTo>
                  <a:pt x="832061" y="645713"/>
                </a:lnTo>
                <a:lnTo>
                  <a:pt x="745388" y="745387"/>
                </a:lnTo>
                <a:lnTo>
                  <a:pt x="741054" y="806058"/>
                </a:lnTo>
                <a:lnTo>
                  <a:pt x="611045" y="810392"/>
                </a:lnTo>
                <a:lnTo>
                  <a:pt x="563375" y="706384"/>
                </a:lnTo>
                <a:lnTo>
                  <a:pt x="541707" y="563374"/>
                </a:lnTo>
                <a:lnTo>
                  <a:pt x="507037" y="437698"/>
                </a:lnTo>
                <a:lnTo>
                  <a:pt x="528706" y="385694"/>
                </a:lnTo>
                <a:lnTo>
                  <a:pt x="437699" y="316356"/>
                </a:lnTo>
                <a:lnTo>
                  <a:pt x="277354" y="312022"/>
                </a:lnTo>
                <a:lnTo>
                  <a:pt x="221016" y="199347"/>
                </a:lnTo>
                <a:lnTo>
                  <a:pt x="108342" y="138676"/>
                </a:lnTo>
                <a:lnTo>
                  <a:pt x="0" y="73672"/>
                </a:lnTo>
                <a:lnTo>
                  <a:pt x="0" y="0"/>
                </a:lnTo>
                <a:lnTo>
                  <a:pt x="65005" y="8667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 13"/>
          <p:cNvSpPr/>
          <p:nvPr/>
        </p:nvSpPr>
        <p:spPr>
          <a:xfrm>
            <a:off x="8747891" y="4229720"/>
            <a:ext cx="901399" cy="693384"/>
          </a:xfrm>
          <a:custGeom>
            <a:avLst/>
            <a:gdLst>
              <a:gd name="connsiteX0" fmla="*/ 17335 w 901399"/>
              <a:gd name="connsiteY0" fmla="*/ 329357 h 693384"/>
              <a:gd name="connsiteX1" fmla="*/ 121342 w 901399"/>
              <a:gd name="connsiteY1" fmla="*/ 511371 h 693384"/>
              <a:gd name="connsiteX2" fmla="*/ 173346 w 901399"/>
              <a:gd name="connsiteY2" fmla="*/ 645714 h 693384"/>
              <a:gd name="connsiteX3" fmla="*/ 212349 w 901399"/>
              <a:gd name="connsiteY3" fmla="*/ 693384 h 693384"/>
              <a:gd name="connsiteX4" fmla="*/ 303356 w 901399"/>
              <a:gd name="connsiteY4" fmla="*/ 663048 h 693384"/>
              <a:gd name="connsiteX5" fmla="*/ 329357 w 901399"/>
              <a:gd name="connsiteY5" fmla="*/ 580709 h 693384"/>
              <a:gd name="connsiteX6" fmla="*/ 420364 w 901399"/>
              <a:gd name="connsiteY6" fmla="*/ 511371 h 693384"/>
              <a:gd name="connsiteX7" fmla="*/ 381361 w 901399"/>
              <a:gd name="connsiteY7" fmla="*/ 446366 h 693384"/>
              <a:gd name="connsiteX8" fmla="*/ 546040 w 901399"/>
              <a:gd name="connsiteY8" fmla="*/ 368360 h 693384"/>
              <a:gd name="connsiteX9" fmla="*/ 615378 w 901399"/>
              <a:gd name="connsiteY9" fmla="*/ 411697 h 693384"/>
              <a:gd name="connsiteX10" fmla="*/ 762722 w 901399"/>
              <a:gd name="connsiteY10" fmla="*/ 520038 h 693384"/>
              <a:gd name="connsiteX11" fmla="*/ 832061 w 901399"/>
              <a:gd name="connsiteY11" fmla="*/ 585043 h 693384"/>
              <a:gd name="connsiteX12" fmla="*/ 901399 w 901399"/>
              <a:gd name="connsiteY12" fmla="*/ 498370 h 693384"/>
              <a:gd name="connsiteX13" fmla="*/ 823393 w 901399"/>
              <a:gd name="connsiteY13" fmla="*/ 351026 h 693384"/>
              <a:gd name="connsiteX14" fmla="*/ 632713 w 901399"/>
              <a:gd name="connsiteY14" fmla="*/ 225350 h 693384"/>
              <a:gd name="connsiteX15" fmla="*/ 797392 w 901399"/>
              <a:gd name="connsiteY15" fmla="*/ 151678 h 693384"/>
              <a:gd name="connsiteX16" fmla="*/ 879731 w 901399"/>
              <a:gd name="connsiteY16" fmla="*/ 104008 h 693384"/>
              <a:gd name="connsiteX17" fmla="*/ 784391 w 901399"/>
              <a:gd name="connsiteY17" fmla="*/ 0 h 693384"/>
              <a:gd name="connsiteX18" fmla="*/ 624046 w 901399"/>
              <a:gd name="connsiteY18" fmla="*/ 26002 h 693384"/>
              <a:gd name="connsiteX19" fmla="*/ 446366 w 901399"/>
              <a:gd name="connsiteY19" fmla="*/ 60671 h 693384"/>
              <a:gd name="connsiteX20" fmla="*/ 290355 w 901399"/>
              <a:gd name="connsiteY20" fmla="*/ 56338 h 693384"/>
              <a:gd name="connsiteX21" fmla="*/ 156011 w 901399"/>
              <a:gd name="connsiteY21" fmla="*/ 156011 h 693384"/>
              <a:gd name="connsiteX22" fmla="*/ 43337 w 901399"/>
              <a:gd name="connsiteY22" fmla="*/ 160345 h 693384"/>
              <a:gd name="connsiteX23" fmla="*/ 0 w 901399"/>
              <a:gd name="connsiteY23" fmla="*/ 229684 h 693384"/>
              <a:gd name="connsiteX24" fmla="*/ 17335 w 901399"/>
              <a:gd name="connsiteY24" fmla="*/ 329357 h 69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01399" h="693384">
                <a:moveTo>
                  <a:pt x="17335" y="329357"/>
                </a:moveTo>
                <a:lnTo>
                  <a:pt x="121342" y="511371"/>
                </a:lnTo>
                <a:lnTo>
                  <a:pt x="173346" y="645714"/>
                </a:lnTo>
                <a:lnTo>
                  <a:pt x="212349" y="693384"/>
                </a:lnTo>
                <a:lnTo>
                  <a:pt x="303356" y="663048"/>
                </a:lnTo>
                <a:lnTo>
                  <a:pt x="329357" y="580709"/>
                </a:lnTo>
                <a:lnTo>
                  <a:pt x="420364" y="511371"/>
                </a:lnTo>
                <a:lnTo>
                  <a:pt x="381361" y="446366"/>
                </a:lnTo>
                <a:lnTo>
                  <a:pt x="546040" y="368360"/>
                </a:lnTo>
                <a:lnTo>
                  <a:pt x="615378" y="411697"/>
                </a:lnTo>
                <a:lnTo>
                  <a:pt x="762722" y="520038"/>
                </a:lnTo>
                <a:lnTo>
                  <a:pt x="832061" y="585043"/>
                </a:lnTo>
                <a:lnTo>
                  <a:pt x="901399" y="498370"/>
                </a:lnTo>
                <a:lnTo>
                  <a:pt x="823393" y="351026"/>
                </a:lnTo>
                <a:lnTo>
                  <a:pt x="632713" y="225350"/>
                </a:lnTo>
                <a:lnTo>
                  <a:pt x="797392" y="151678"/>
                </a:lnTo>
                <a:lnTo>
                  <a:pt x="879731" y="104008"/>
                </a:lnTo>
                <a:lnTo>
                  <a:pt x="784391" y="0"/>
                </a:lnTo>
                <a:lnTo>
                  <a:pt x="624046" y="26002"/>
                </a:lnTo>
                <a:lnTo>
                  <a:pt x="446366" y="60671"/>
                </a:lnTo>
                <a:lnTo>
                  <a:pt x="290355" y="56338"/>
                </a:lnTo>
                <a:lnTo>
                  <a:pt x="156011" y="156011"/>
                </a:lnTo>
                <a:lnTo>
                  <a:pt x="43337" y="160345"/>
                </a:lnTo>
                <a:lnTo>
                  <a:pt x="0" y="229684"/>
                </a:lnTo>
                <a:lnTo>
                  <a:pt x="17335" y="329357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 14"/>
          <p:cNvSpPr/>
          <p:nvPr/>
        </p:nvSpPr>
        <p:spPr>
          <a:xfrm>
            <a:off x="8076175" y="3926365"/>
            <a:ext cx="593710" cy="801725"/>
          </a:xfrm>
          <a:custGeom>
            <a:avLst/>
            <a:gdLst>
              <a:gd name="connsiteX0" fmla="*/ 416031 w 593710"/>
              <a:gd name="connsiteY0" fmla="*/ 0 h 801725"/>
              <a:gd name="connsiteX1" fmla="*/ 485369 w 593710"/>
              <a:gd name="connsiteY1" fmla="*/ 160345 h 801725"/>
              <a:gd name="connsiteX2" fmla="*/ 528706 w 593710"/>
              <a:gd name="connsiteY2" fmla="*/ 299021 h 801725"/>
              <a:gd name="connsiteX3" fmla="*/ 546040 w 593710"/>
              <a:gd name="connsiteY3" fmla="*/ 398695 h 801725"/>
              <a:gd name="connsiteX4" fmla="*/ 593710 w 593710"/>
              <a:gd name="connsiteY4" fmla="*/ 494036 h 801725"/>
              <a:gd name="connsiteX5" fmla="*/ 563375 w 593710"/>
              <a:gd name="connsiteY5" fmla="*/ 576375 h 801725"/>
              <a:gd name="connsiteX6" fmla="*/ 481036 w 593710"/>
              <a:gd name="connsiteY6" fmla="*/ 693384 h 801725"/>
              <a:gd name="connsiteX7" fmla="*/ 377028 w 593710"/>
              <a:gd name="connsiteY7" fmla="*/ 767056 h 801725"/>
              <a:gd name="connsiteX8" fmla="*/ 242685 w 593710"/>
              <a:gd name="connsiteY8" fmla="*/ 801725 h 801725"/>
              <a:gd name="connsiteX9" fmla="*/ 199348 w 593710"/>
              <a:gd name="connsiteY9" fmla="*/ 801725 h 801725"/>
              <a:gd name="connsiteX10" fmla="*/ 164679 w 593710"/>
              <a:gd name="connsiteY10" fmla="*/ 706384 h 801725"/>
              <a:gd name="connsiteX11" fmla="*/ 91007 w 593710"/>
              <a:gd name="connsiteY11" fmla="*/ 663048 h 801725"/>
              <a:gd name="connsiteX12" fmla="*/ 0 w 593710"/>
              <a:gd name="connsiteY12" fmla="*/ 606711 h 801725"/>
              <a:gd name="connsiteX13" fmla="*/ 0 w 593710"/>
              <a:gd name="connsiteY13" fmla="*/ 533039 h 801725"/>
              <a:gd name="connsiteX14" fmla="*/ 121343 w 593710"/>
              <a:gd name="connsiteY14" fmla="*/ 528705 h 801725"/>
              <a:gd name="connsiteX15" fmla="*/ 320690 w 593710"/>
              <a:gd name="connsiteY15" fmla="*/ 442032 h 801725"/>
              <a:gd name="connsiteX16" fmla="*/ 372694 w 593710"/>
              <a:gd name="connsiteY16" fmla="*/ 299021 h 801725"/>
              <a:gd name="connsiteX17" fmla="*/ 416031 w 593710"/>
              <a:gd name="connsiteY17" fmla="*/ 0 h 80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3710" h="801725">
                <a:moveTo>
                  <a:pt x="416031" y="0"/>
                </a:moveTo>
                <a:lnTo>
                  <a:pt x="485369" y="160345"/>
                </a:lnTo>
                <a:lnTo>
                  <a:pt x="528706" y="299021"/>
                </a:lnTo>
                <a:lnTo>
                  <a:pt x="546040" y="398695"/>
                </a:lnTo>
                <a:lnTo>
                  <a:pt x="593710" y="494036"/>
                </a:lnTo>
                <a:lnTo>
                  <a:pt x="563375" y="576375"/>
                </a:lnTo>
                <a:lnTo>
                  <a:pt x="481036" y="693384"/>
                </a:lnTo>
                <a:lnTo>
                  <a:pt x="377028" y="767056"/>
                </a:lnTo>
                <a:lnTo>
                  <a:pt x="242685" y="801725"/>
                </a:lnTo>
                <a:lnTo>
                  <a:pt x="199348" y="801725"/>
                </a:lnTo>
                <a:lnTo>
                  <a:pt x="164679" y="706384"/>
                </a:lnTo>
                <a:lnTo>
                  <a:pt x="91007" y="663048"/>
                </a:lnTo>
                <a:lnTo>
                  <a:pt x="0" y="606711"/>
                </a:lnTo>
                <a:lnTo>
                  <a:pt x="0" y="533039"/>
                </a:lnTo>
                <a:lnTo>
                  <a:pt x="121343" y="528705"/>
                </a:lnTo>
                <a:lnTo>
                  <a:pt x="320690" y="442032"/>
                </a:lnTo>
                <a:lnTo>
                  <a:pt x="372694" y="299021"/>
                </a:lnTo>
                <a:lnTo>
                  <a:pt x="416031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Oval 15"/>
          <p:cNvSpPr/>
          <p:nvPr/>
        </p:nvSpPr>
        <p:spPr>
          <a:xfrm>
            <a:off x="1240971" y="3746500"/>
            <a:ext cx="914400" cy="8255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Oval 16"/>
          <p:cNvSpPr/>
          <p:nvPr/>
        </p:nvSpPr>
        <p:spPr>
          <a:xfrm>
            <a:off x="6091725" y="4229720"/>
            <a:ext cx="914400" cy="8255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843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Radiografias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Doença</a:t>
            </a:r>
            <a:r>
              <a:rPr lang="en-US" dirty="0" smtClean="0"/>
              <a:t> </a:t>
            </a:r>
            <a:r>
              <a:rPr lang="en-US" dirty="0" err="1" smtClean="0"/>
              <a:t>Degenerativa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ea typeface="Wingdings"/>
                <a:sym typeface="Wingdings"/>
              </a:rPr>
              <a:t>Espondiloartrose</a:t>
            </a:r>
            <a:r>
              <a:rPr lang="en-US" sz="2800" dirty="0" smtClean="0">
                <a:ea typeface="Wingdings"/>
                <a:sym typeface="Wingdings"/>
              </a:rPr>
              <a:t> </a:t>
            </a:r>
            <a:r>
              <a:rPr lang="en-US" sz="2800" dirty="0" err="1" smtClean="0">
                <a:ea typeface="Wingdings"/>
                <a:sym typeface="Wingdings"/>
              </a:rPr>
              <a:t>lombar</a:t>
            </a:r>
            <a:endParaRPr lang="en-US" sz="2800" dirty="0" smtClean="0">
              <a:ea typeface="Wingdings"/>
              <a:sym typeface="Wingdings"/>
            </a:endParaRPr>
          </a:p>
          <a:p>
            <a:pPr lvl="1"/>
            <a:r>
              <a:rPr lang="en-US" sz="2400" dirty="0" err="1" smtClean="0">
                <a:ea typeface="Wingdings"/>
                <a:sym typeface="Wingdings"/>
              </a:rPr>
              <a:t>Espaço</a:t>
            </a:r>
            <a:r>
              <a:rPr lang="en-US" sz="2400" dirty="0" smtClean="0">
                <a:ea typeface="Wingdings"/>
                <a:sym typeface="Wingdings"/>
              </a:rPr>
              <a:t> </a:t>
            </a:r>
            <a:r>
              <a:rPr lang="en-US" sz="2400" dirty="0" err="1" smtClean="0">
                <a:ea typeface="Wingdings"/>
                <a:sym typeface="Wingdings"/>
              </a:rPr>
              <a:t>discal</a:t>
            </a:r>
            <a:r>
              <a:rPr lang="en-US" sz="2400" dirty="0" smtClean="0">
                <a:ea typeface="Wingdings"/>
                <a:sym typeface="Wingdings"/>
              </a:rPr>
              <a:t> </a:t>
            </a:r>
            <a:endParaRPr lang="en-US" sz="2400" dirty="0" smtClean="0">
              <a:sym typeface="Wingdings"/>
            </a:endParaRPr>
          </a:p>
          <a:p>
            <a:pPr lvl="1"/>
            <a:r>
              <a:rPr lang="en-US" sz="2400" dirty="0" err="1" smtClean="0"/>
              <a:t>Osteófitos</a:t>
            </a:r>
            <a:endParaRPr lang="en-US" sz="2400" dirty="0" smtClean="0"/>
          </a:p>
          <a:p>
            <a:pPr lvl="1"/>
            <a:r>
              <a:rPr lang="en-US" sz="2400" dirty="0" err="1" smtClean="0"/>
              <a:t>Escoliose</a:t>
            </a:r>
            <a:r>
              <a:rPr lang="en-US" sz="2400" dirty="0" smtClean="0"/>
              <a:t> </a:t>
            </a:r>
          </a:p>
          <a:p>
            <a:pPr lvl="1"/>
            <a:r>
              <a:rPr lang="en-US" sz="2400" dirty="0" err="1" smtClean="0"/>
              <a:t>Listeses</a:t>
            </a:r>
            <a:endParaRPr lang="en-US" sz="2400" dirty="0"/>
          </a:p>
          <a:p>
            <a:pPr lvl="1"/>
            <a:r>
              <a:rPr lang="en-US" sz="2400" dirty="0" err="1" smtClean="0"/>
              <a:t>Hipertrofia</a:t>
            </a:r>
            <a:r>
              <a:rPr lang="en-US" sz="2400" dirty="0" smtClean="0"/>
              <a:t> </a:t>
            </a:r>
            <a:r>
              <a:rPr lang="en-US" sz="2400" dirty="0" err="1" smtClean="0"/>
              <a:t>facetária</a:t>
            </a:r>
            <a:endParaRPr lang="en-US" sz="2400" dirty="0" smtClean="0"/>
          </a:p>
          <a:p>
            <a:pPr lvl="1"/>
            <a:r>
              <a:rPr lang="en-US" sz="2400" dirty="0" smtClean="0">
                <a:ea typeface="Wingdings"/>
                <a:sym typeface="Wingdings"/>
              </a:rPr>
              <a:t>Canal </a:t>
            </a:r>
            <a:r>
              <a:rPr lang="en-US" sz="2400" dirty="0" smtClean="0"/>
              <a:t>&lt; </a:t>
            </a:r>
            <a:r>
              <a:rPr lang="en-US" sz="2400" dirty="0"/>
              <a:t>12 mm </a:t>
            </a:r>
            <a:r>
              <a:rPr lang="en-US" sz="2400" dirty="0" smtClean="0"/>
              <a:t>(15</a:t>
            </a:r>
            <a:r>
              <a:rPr lang="en-US" sz="2400" dirty="0"/>
              <a:t>-27mm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Foramens </a:t>
            </a:r>
            <a:r>
              <a:rPr lang="en-US" sz="2400" dirty="0" err="1" smtClean="0"/>
              <a:t>estreitos</a:t>
            </a:r>
            <a:endParaRPr lang="en-US" sz="2400" dirty="0" smtClean="0"/>
          </a:p>
        </p:txBody>
      </p:sp>
      <p:pic>
        <p:nvPicPr>
          <p:cNvPr id="6" name="Picture 5" descr="Captura de Tela 2014-08-07 às 13.26.59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1796655"/>
            <a:ext cx="3825914" cy="4137326"/>
          </a:xfrm>
          <a:prstGeom prst="rect">
            <a:avLst/>
          </a:prstGeom>
        </p:spPr>
      </p:pic>
      <p:pic>
        <p:nvPicPr>
          <p:cNvPr id="8" name="Picture 7" descr="Captura de Tela 2014-08-07 às 15.41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424" y="1795176"/>
            <a:ext cx="3394978" cy="415410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366316" y="4160496"/>
            <a:ext cx="1943374" cy="57363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56691" y="3448377"/>
            <a:ext cx="1003625" cy="72603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/>
          <p:cNvSpPr/>
          <p:nvPr/>
        </p:nvSpPr>
        <p:spPr>
          <a:xfrm>
            <a:off x="6412222" y="1833715"/>
            <a:ext cx="979338" cy="3656580"/>
          </a:xfrm>
          <a:prstGeom prst="arc">
            <a:avLst>
              <a:gd name="adj1" fmla="val 16417522"/>
              <a:gd name="adj2" fmla="val 5083388"/>
            </a:avLst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9763397" y="3225970"/>
            <a:ext cx="107115" cy="44368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0013960" y="3653760"/>
            <a:ext cx="199549" cy="45958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7758812" y="3394264"/>
            <a:ext cx="596786" cy="59668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9959493" y="3814423"/>
            <a:ext cx="101600" cy="381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9991243" y="3693773"/>
            <a:ext cx="186267" cy="427567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9902343" y="3750923"/>
            <a:ext cx="82550" cy="20955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9981312" y="3947772"/>
            <a:ext cx="149631" cy="17652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 descr="Captura de Tela 2014-08-10 às 09.09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933" y="6341533"/>
            <a:ext cx="46101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4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1" grpId="0" animBg="1"/>
      <p:bldP spid="38" grpId="0" animBg="1"/>
      <p:bldP spid="4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Resson</a:t>
            </a:r>
            <a:r>
              <a:rPr lang="en-US" dirty="0" err="1" smtClean="0"/>
              <a:t>ância</a:t>
            </a:r>
            <a:r>
              <a:rPr lang="en-US" dirty="0" smtClean="0"/>
              <a:t> </a:t>
            </a:r>
            <a:r>
              <a:rPr lang="en-US" dirty="0" err="1" smtClean="0"/>
              <a:t>Magnética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Características</a:t>
            </a:r>
            <a:r>
              <a:rPr lang="en-US" dirty="0" smtClean="0"/>
              <a:t> </a:t>
            </a:r>
            <a:r>
              <a:rPr lang="en-US" dirty="0" err="1" smtClean="0"/>
              <a:t>principais</a:t>
            </a:r>
            <a:endParaRPr lang="en-US" dirty="0" smtClean="0"/>
          </a:p>
          <a:p>
            <a:pPr lvl="1"/>
            <a:r>
              <a:rPr lang="en-US" sz="2200" dirty="0" err="1" smtClean="0"/>
              <a:t>Padrão</a:t>
            </a:r>
            <a:r>
              <a:rPr lang="en-US" sz="2200" dirty="0" smtClean="0"/>
              <a:t> </a:t>
            </a:r>
            <a:r>
              <a:rPr lang="en-US" sz="2200" dirty="0" err="1" smtClean="0"/>
              <a:t>ouro</a:t>
            </a:r>
            <a:endParaRPr lang="en-US" sz="2200" dirty="0" smtClean="0"/>
          </a:p>
          <a:p>
            <a:pPr lvl="1"/>
            <a:r>
              <a:rPr lang="en-US" sz="2200" dirty="0" err="1" smtClean="0"/>
              <a:t>Análise</a:t>
            </a:r>
            <a:r>
              <a:rPr lang="en-US" sz="2200" dirty="0" smtClean="0"/>
              <a:t> </a:t>
            </a:r>
            <a:r>
              <a:rPr lang="en-US" sz="2200" dirty="0" err="1" smtClean="0"/>
              <a:t>completa</a:t>
            </a:r>
            <a:r>
              <a:rPr lang="en-US" sz="2200" dirty="0" smtClean="0"/>
              <a:t> de </a:t>
            </a:r>
            <a:r>
              <a:rPr lang="en-US" sz="2200" dirty="0" err="1" smtClean="0"/>
              <a:t>partes</a:t>
            </a:r>
            <a:r>
              <a:rPr lang="en-US" sz="2200" dirty="0" smtClean="0"/>
              <a:t> moles</a:t>
            </a:r>
          </a:p>
          <a:p>
            <a:pPr lvl="2"/>
            <a:r>
              <a:rPr lang="en-US" sz="2200" dirty="0" smtClean="0"/>
              <a:t>Discos</a:t>
            </a:r>
          </a:p>
          <a:p>
            <a:pPr lvl="2"/>
            <a:r>
              <a:rPr lang="en-US" sz="2200" dirty="0" err="1" smtClean="0"/>
              <a:t>Ligamentos</a:t>
            </a:r>
            <a:endParaRPr lang="en-US" sz="2200" dirty="0" smtClean="0"/>
          </a:p>
          <a:p>
            <a:pPr lvl="2"/>
            <a:r>
              <a:rPr lang="en-US" sz="2200" dirty="0" err="1" smtClean="0"/>
              <a:t>Musculatura</a:t>
            </a:r>
            <a:endParaRPr lang="en-US" sz="2200" dirty="0" smtClean="0"/>
          </a:p>
          <a:p>
            <a:pPr lvl="2"/>
            <a:r>
              <a:rPr lang="en-US" sz="2200" dirty="0" err="1" smtClean="0"/>
              <a:t>Elementos</a:t>
            </a:r>
            <a:r>
              <a:rPr lang="en-US" sz="2200" dirty="0" smtClean="0"/>
              <a:t> </a:t>
            </a:r>
            <a:r>
              <a:rPr lang="en-US" sz="2200" dirty="0" err="1" smtClean="0"/>
              <a:t>nervosos</a:t>
            </a:r>
            <a:endParaRPr lang="en-US" sz="2200" dirty="0" smtClean="0"/>
          </a:p>
          <a:p>
            <a:pPr lvl="1"/>
            <a:r>
              <a:rPr lang="en-US" sz="2200" dirty="0" err="1" smtClean="0"/>
              <a:t>Instabilidades</a:t>
            </a:r>
            <a:r>
              <a:rPr lang="en-US" sz="2200" dirty="0" smtClean="0"/>
              <a:t> </a:t>
            </a:r>
            <a:r>
              <a:rPr lang="en-US" sz="2200" dirty="0" err="1" smtClean="0"/>
              <a:t>ocultas</a:t>
            </a:r>
            <a:r>
              <a:rPr lang="en-US" sz="2200" dirty="0" smtClean="0"/>
              <a:t>, </a:t>
            </a:r>
            <a:r>
              <a:rPr lang="en-US" sz="2200" dirty="0" err="1" smtClean="0"/>
              <a:t>tumores</a:t>
            </a:r>
            <a:r>
              <a:rPr lang="en-US" sz="2200" dirty="0" smtClean="0"/>
              <a:t>, </a:t>
            </a:r>
            <a:r>
              <a:rPr lang="en-US" sz="2200" dirty="0" err="1" smtClean="0"/>
              <a:t>infecções</a:t>
            </a:r>
            <a:r>
              <a:rPr lang="en-US" sz="2200" dirty="0" smtClean="0"/>
              <a:t>, </a:t>
            </a:r>
            <a:r>
              <a:rPr lang="en-US" sz="2200" dirty="0" err="1" smtClean="0"/>
              <a:t>compressões</a:t>
            </a:r>
            <a:r>
              <a:rPr lang="en-US" sz="2200" dirty="0" smtClean="0"/>
              <a:t> </a:t>
            </a:r>
            <a:r>
              <a:rPr lang="en-US" sz="2200" dirty="0" err="1" smtClean="0"/>
              <a:t>neurológicas</a:t>
            </a:r>
            <a:endParaRPr lang="en-US" sz="2200" dirty="0" smtClean="0"/>
          </a:p>
          <a:p>
            <a:pPr lvl="1"/>
            <a:r>
              <a:rPr lang="en-US" sz="2200" dirty="0" err="1" smtClean="0"/>
              <a:t>Desvantagens</a:t>
            </a:r>
            <a:r>
              <a:rPr lang="en-US" sz="2200" dirty="0" smtClean="0"/>
              <a:t>: </a:t>
            </a:r>
            <a:r>
              <a:rPr lang="en-US" sz="2200" dirty="0" err="1" smtClean="0"/>
              <a:t>Falsos</a:t>
            </a:r>
            <a:r>
              <a:rPr lang="en-US" sz="2200" dirty="0" smtClean="0"/>
              <a:t> +, </a:t>
            </a:r>
            <a:r>
              <a:rPr lang="en-US" sz="2200" dirty="0" err="1" smtClean="0"/>
              <a:t>Custo</a:t>
            </a:r>
            <a:r>
              <a:rPr lang="en-US" sz="2200" dirty="0" smtClean="0"/>
              <a:t>/</a:t>
            </a:r>
            <a:r>
              <a:rPr lang="en-US" sz="2200" dirty="0" err="1" smtClean="0"/>
              <a:t>disponibilidade</a:t>
            </a:r>
            <a:r>
              <a:rPr lang="en-US" sz="2200" dirty="0" smtClean="0"/>
              <a:t>, RADIOLOGISTAS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cxnSp>
        <p:nvCxnSpPr>
          <p:cNvPr id="5" name="Conector Reto 4"/>
          <p:cNvCxnSpPr/>
          <p:nvPr/>
        </p:nvCxnSpPr>
        <p:spPr>
          <a:xfrm>
            <a:off x="7464152" y="5373216"/>
            <a:ext cx="2133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08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Como se </a:t>
            </a:r>
            <a:r>
              <a:rPr lang="en-US" dirty="0" err="1" smtClean="0"/>
              <a:t>localizar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RM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err="1" smtClean="0"/>
              <a:t>Selecionar</a:t>
            </a:r>
            <a:r>
              <a:rPr lang="en-US" sz="2400" dirty="0" smtClean="0"/>
              <a:t> </a:t>
            </a:r>
            <a:r>
              <a:rPr lang="en-US" sz="2400" dirty="0" err="1" smtClean="0"/>
              <a:t>imagens</a:t>
            </a:r>
            <a:r>
              <a:rPr lang="en-US" sz="2400" dirty="0" smtClean="0"/>
              <a:t> T2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/>
              <a:t>Selecionar</a:t>
            </a:r>
            <a:r>
              <a:rPr lang="en-US" sz="2400" dirty="0" smtClean="0"/>
              <a:t> </a:t>
            </a:r>
            <a:r>
              <a:rPr lang="en-US" sz="2400" dirty="0" err="1" smtClean="0"/>
              <a:t>cortes</a:t>
            </a:r>
            <a:r>
              <a:rPr lang="en-US" sz="2400" dirty="0" smtClean="0"/>
              <a:t> </a:t>
            </a:r>
            <a:r>
              <a:rPr lang="en-US" sz="2400" dirty="0" err="1" smtClean="0"/>
              <a:t>sagital</a:t>
            </a:r>
            <a:r>
              <a:rPr lang="en-US" sz="2400" dirty="0" smtClean="0"/>
              <a:t> e axial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/>
              <a:t>Localizar</a:t>
            </a:r>
            <a:r>
              <a:rPr lang="en-US" sz="2400" dirty="0" smtClean="0"/>
              <a:t> </a:t>
            </a:r>
            <a:r>
              <a:rPr lang="en-US" sz="2400" dirty="0" err="1" smtClean="0"/>
              <a:t>os</a:t>
            </a:r>
            <a:r>
              <a:rPr lang="en-US" sz="2400" dirty="0" smtClean="0"/>
              <a:t> </a:t>
            </a:r>
            <a:r>
              <a:rPr lang="en-US" sz="2400" dirty="0" err="1" smtClean="0"/>
              <a:t>níveis</a:t>
            </a:r>
            <a:r>
              <a:rPr lang="en-US" sz="2400" dirty="0" smtClean="0"/>
              <a:t> </a:t>
            </a:r>
            <a:r>
              <a:rPr lang="en-US" sz="2400" dirty="0" err="1" smtClean="0"/>
              <a:t>discais</a:t>
            </a:r>
            <a:endParaRPr lang="en-US" sz="2400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161" y="190026"/>
            <a:ext cx="6085619" cy="634308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90027"/>
            <a:ext cx="5280771" cy="634308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120" y="1647070"/>
            <a:ext cx="2933700" cy="32639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82" y="673555"/>
            <a:ext cx="3436799" cy="521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7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98057"/>
            <a:ext cx="6246669" cy="635694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057"/>
            <a:ext cx="5905500" cy="635694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24" y="1052736"/>
            <a:ext cx="1840769" cy="459678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493" y="1052735"/>
            <a:ext cx="3481479" cy="433970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740" y="1760518"/>
            <a:ext cx="2644762" cy="2924138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171" y="1760518"/>
            <a:ext cx="2413123" cy="292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9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Resson</a:t>
            </a:r>
            <a:r>
              <a:rPr lang="en-US" dirty="0" err="1" smtClean="0"/>
              <a:t>ância</a:t>
            </a:r>
            <a:r>
              <a:rPr lang="en-US" dirty="0" smtClean="0"/>
              <a:t> </a:t>
            </a:r>
            <a:r>
              <a:rPr lang="en-US" dirty="0" err="1" smtClean="0"/>
              <a:t>Magnética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Laudos</a:t>
            </a:r>
            <a:r>
              <a:rPr lang="en-US" dirty="0" smtClean="0"/>
              <a:t> - &gt; CUIDADO !!</a:t>
            </a:r>
          </a:p>
          <a:p>
            <a:pPr lvl="1"/>
            <a:r>
              <a:rPr lang="en-US" sz="2400" dirty="0" smtClean="0"/>
              <a:t>Alta </a:t>
            </a:r>
            <a:r>
              <a:rPr lang="en-US" sz="2400" dirty="0" err="1" smtClean="0"/>
              <a:t>incidência</a:t>
            </a:r>
            <a:r>
              <a:rPr lang="en-US" sz="2400" dirty="0" smtClean="0"/>
              <a:t> de </a:t>
            </a:r>
            <a:r>
              <a:rPr lang="en-US" sz="2400" dirty="0" err="1" smtClean="0"/>
              <a:t>alterações</a:t>
            </a:r>
            <a:r>
              <a:rPr lang="en-US" sz="2400" dirty="0" smtClean="0"/>
              <a:t> </a:t>
            </a:r>
            <a:r>
              <a:rPr lang="en-US" sz="2400" dirty="0" err="1" smtClean="0"/>
              <a:t>normais</a:t>
            </a:r>
            <a:r>
              <a:rPr lang="en-US" sz="2400" dirty="0" smtClean="0"/>
              <a:t> </a:t>
            </a:r>
            <a:r>
              <a:rPr lang="en-US" sz="2400" dirty="0" err="1" smtClean="0"/>
              <a:t>ou</a:t>
            </a:r>
            <a:r>
              <a:rPr lang="en-US" sz="2400" dirty="0" smtClean="0"/>
              <a:t> </a:t>
            </a:r>
            <a:r>
              <a:rPr lang="en-US" sz="2400" dirty="0" err="1" smtClean="0"/>
              <a:t>não</a:t>
            </a:r>
            <a:r>
              <a:rPr lang="en-US" sz="2400" dirty="0" smtClean="0"/>
              <a:t> </a:t>
            </a:r>
            <a:r>
              <a:rPr lang="en-US" sz="2400" dirty="0" err="1" smtClean="0"/>
              <a:t>limitantes</a:t>
            </a:r>
            <a:endParaRPr lang="en-US" sz="2400" dirty="0" smtClean="0"/>
          </a:p>
          <a:p>
            <a:pPr marL="457200" lvl="1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133" y="2683933"/>
            <a:ext cx="2961821" cy="394909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544" y="2946399"/>
            <a:ext cx="3190219" cy="3623733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8976320" y="2980344"/>
            <a:ext cx="1693334" cy="254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128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Resson</a:t>
            </a:r>
            <a:r>
              <a:rPr lang="en-US" dirty="0" err="1" smtClean="0"/>
              <a:t>ância</a:t>
            </a:r>
            <a:r>
              <a:rPr lang="en-US" dirty="0" smtClean="0"/>
              <a:t> </a:t>
            </a:r>
            <a:r>
              <a:rPr lang="en-US" dirty="0" err="1" smtClean="0"/>
              <a:t>Magnética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Cervical</a:t>
            </a:r>
          </a:p>
          <a:p>
            <a:pPr lvl="1"/>
            <a:r>
              <a:rPr lang="en-US" dirty="0" err="1" smtClean="0"/>
              <a:t>Mielopatia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185" y="1690688"/>
            <a:ext cx="3582211" cy="477628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96" y="1690687"/>
            <a:ext cx="3582211" cy="477628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62" y="1690686"/>
            <a:ext cx="3599579" cy="479943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96" y="1690686"/>
            <a:ext cx="3599580" cy="4799440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3794448" y="6196418"/>
            <a:ext cx="7199159" cy="2900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Oval 16"/>
          <p:cNvSpPr/>
          <p:nvPr/>
        </p:nvSpPr>
        <p:spPr>
          <a:xfrm>
            <a:off x="5193540" y="4118024"/>
            <a:ext cx="719896" cy="7458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90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O que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importante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HÉRNIA DE DISCO?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err="1" smtClean="0"/>
              <a:t>Sempre</a:t>
            </a:r>
            <a:r>
              <a:rPr lang="en-US" sz="2600" dirty="0" smtClean="0"/>
              <a:t> </a:t>
            </a:r>
            <a:r>
              <a:rPr lang="en-US" sz="2600" dirty="0" err="1" smtClean="0"/>
              <a:t>comparar</a:t>
            </a:r>
            <a:r>
              <a:rPr lang="en-US" sz="2600" dirty="0" smtClean="0"/>
              <a:t> </a:t>
            </a:r>
            <a:r>
              <a:rPr lang="en-US" sz="2600" dirty="0" smtClean="0"/>
              <a:t>o </a:t>
            </a:r>
            <a:r>
              <a:rPr lang="en-US" sz="2600" dirty="0" err="1" smtClean="0"/>
              <a:t>laudo</a:t>
            </a:r>
            <a:r>
              <a:rPr lang="en-US" sz="2600" dirty="0" smtClean="0"/>
              <a:t> com as </a:t>
            </a:r>
            <a:r>
              <a:rPr lang="en-US" sz="2600" dirty="0" err="1" smtClean="0"/>
              <a:t>imagens</a:t>
            </a:r>
            <a:r>
              <a:rPr lang="en-US" sz="2600" dirty="0" smtClean="0"/>
              <a:t> e a CL</a:t>
            </a:r>
            <a:r>
              <a:rPr lang="en-US" sz="2600" dirty="0" smtClean="0"/>
              <a:t>ÍNICA</a:t>
            </a:r>
            <a:endParaRPr lang="en-US" sz="2600" dirty="0" smtClean="0"/>
          </a:p>
          <a:p>
            <a:endParaRPr lang="en-US" dirty="0" smtClean="0"/>
          </a:p>
          <a:p>
            <a:r>
              <a:rPr lang="en-US" sz="2600" dirty="0" err="1" smtClean="0"/>
              <a:t>Localização</a:t>
            </a:r>
            <a:r>
              <a:rPr lang="en-US" sz="2600" dirty="0" smtClean="0"/>
              <a:t> da </a:t>
            </a:r>
            <a:r>
              <a:rPr lang="en-US" sz="2600" dirty="0" err="1" smtClean="0"/>
              <a:t>hérnia</a:t>
            </a:r>
            <a:endParaRPr lang="en-US" sz="2600" dirty="0"/>
          </a:p>
          <a:p>
            <a:pPr lvl="1"/>
            <a:r>
              <a:rPr lang="en-US" sz="2000" dirty="0" err="1" smtClean="0"/>
              <a:t>Corresponde</a:t>
            </a:r>
            <a:r>
              <a:rPr lang="en-US" sz="2000" dirty="0" smtClean="0"/>
              <a:t> </a:t>
            </a:r>
            <a:r>
              <a:rPr lang="en-US" sz="2000" dirty="0" err="1" smtClean="0"/>
              <a:t>à</a:t>
            </a:r>
            <a:r>
              <a:rPr lang="en-US" sz="2000" dirty="0" smtClean="0"/>
              <a:t> </a:t>
            </a:r>
            <a:r>
              <a:rPr lang="en-US" sz="2000" dirty="0" err="1" smtClean="0"/>
              <a:t>raiz</a:t>
            </a:r>
            <a:r>
              <a:rPr lang="en-US" sz="2000" dirty="0" smtClean="0"/>
              <a:t> </a:t>
            </a:r>
            <a:r>
              <a:rPr lang="en-US" sz="2000" dirty="0" err="1" smtClean="0"/>
              <a:t>afetada</a:t>
            </a:r>
            <a:r>
              <a:rPr lang="en-US" sz="2000" dirty="0" smtClean="0"/>
              <a:t> do </a:t>
            </a:r>
            <a:r>
              <a:rPr lang="en-US" sz="2000" dirty="0" err="1" smtClean="0"/>
              <a:t>exame</a:t>
            </a:r>
            <a:r>
              <a:rPr lang="en-US" sz="2000" dirty="0" smtClean="0"/>
              <a:t> </a:t>
            </a:r>
            <a:r>
              <a:rPr lang="en-US" sz="2000" dirty="0" err="1" smtClean="0"/>
              <a:t>clínico</a:t>
            </a:r>
            <a:r>
              <a:rPr lang="en-US" sz="2000" dirty="0" smtClean="0"/>
              <a:t>?</a:t>
            </a:r>
          </a:p>
          <a:p>
            <a:pPr lvl="1"/>
            <a:r>
              <a:rPr lang="en-US" sz="2000" dirty="0" smtClean="0"/>
              <a:t>Tem </a:t>
            </a:r>
            <a:r>
              <a:rPr lang="en-US" sz="2000" dirty="0" err="1" smtClean="0"/>
              <a:t>hipo</a:t>
            </a:r>
            <a:r>
              <a:rPr lang="en-US" sz="2000" dirty="0" smtClean="0"/>
              <a:t> </a:t>
            </a:r>
            <a:r>
              <a:rPr lang="en-US" sz="2000" dirty="0" err="1" smtClean="0"/>
              <a:t>ou</a:t>
            </a:r>
            <a:r>
              <a:rPr lang="en-US" sz="2000" dirty="0" smtClean="0"/>
              <a:t> </a:t>
            </a:r>
            <a:r>
              <a:rPr lang="en-US" sz="2000" dirty="0" err="1" smtClean="0"/>
              <a:t>hiperreflexia</a:t>
            </a:r>
            <a:r>
              <a:rPr lang="en-US" sz="2000" dirty="0" smtClean="0"/>
              <a:t>?</a:t>
            </a:r>
          </a:p>
          <a:p>
            <a:endParaRPr lang="en-US" dirty="0" smtClean="0"/>
          </a:p>
          <a:p>
            <a:r>
              <a:rPr lang="en-US" sz="2400" dirty="0" smtClean="0"/>
              <a:t>Tempo dos </a:t>
            </a:r>
            <a:r>
              <a:rPr lang="en-US" sz="2400" dirty="0" err="1" smtClean="0"/>
              <a:t>sintomas</a:t>
            </a:r>
            <a:endParaRPr lang="en-US" sz="2400" dirty="0" smtClean="0"/>
          </a:p>
          <a:p>
            <a:pPr lvl="1"/>
            <a:r>
              <a:rPr lang="en-US" sz="2000" dirty="0" err="1" smtClean="0"/>
              <a:t>Qual</a:t>
            </a:r>
            <a:r>
              <a:rPr lang="en-US" sz="2000" dirty="0" smtClean="0"/>
              <a:t> a data do </a:t>
            </a:r>
            <a:r>
              <a:rPr lang="en-US" sz="2000" dirty="0" err="1" smtClean="0"/>
              <a:t>exame</a:t>
            </a:r>
            <a:r>
              <a:rPr lang="en-US" sz="2000" dirty="0" smtClean="0"/>
              <a:t> de </a:t>
            </a:r>
            <a:r>
              <a:rPr lang="en-US" sz="2000" dirty="0" err="1" smtClean="0"/>
              <a:t>imagem</a:t>
            </a:r>
            <a:r>
              <a:rPr lang="en-US" sz="2000" dirty="0" smtClean="0"/>
              <a:t>?</a:t>
            </a:r>
          </a:p>
          <a:p>
            <a:pPr lvl="1"/>
            <a:r>
              <a:rPr lang="en-US" sz="2000" dirty="0" smtClean="0"/>
              <a:t>Como </a:t>
            </a:r>
            <a:r>
              <a:rPr lang="en-US" sz="2000" dirty="0" err="1" smtClean="0"/>
              <a:t>está</a:t>
            </a:r>
            <a:r>
              <a:rPr lang="en-US" sz="2000" dirty="0" smtClean="0"/>
              <a:t> o </a:t>
            </a:r>
            <a:r>
              <a:rPr lang="en-US" sz="2000" dirty="0" err="1" smtClean="0"/>
              <a:t>trofismo</a:t>
            </a:r>
            <a:r>
              <a:rPr lang="en-US" sz="2000" dirty="0" smtClean="0"/>
              <a:t> muscular?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695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Localização</a:t>
            </a:r>
            <a:r>
              <a:rPr lang="en-US" dirty="0" smtClean="0"/>
              <a:t> da </a:t>
            </a:r>
            <a:r>
              <a:rPr lang="en-US" dirty="0" err="1" smtClean="0"/>
              <a:t>Hérnia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204864"/>
            <a:ext cx="3822700" cy="39243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2174577"/>
            <a:ext cx="3749128" cy="4235326"/>
          </a:xfrm>
          <a:prstGeom prst="rect">
            <a:avLst/>
          </a:prstGeom>
        </p:spPr>
      </p:pic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2135560" y="1595239"/>
            <a:ext cx="1669976" cy="4606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Cervical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7824192" y="1595239"/>
            <a:ext cx="1669976" cy="4606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mtClean="0"/>
              <a:t>Lombar</a:t>
            </a:r>
            <a:endParaRPr lang="en-US" dirty="0" smtClean="0"/>
          </a:p>
        </p:txBody>
      </p:sp>
      <p:sp>
        <p:nvSpPr>
          <p:cNvPr id="9" name="Retângulo 8"/>
          <p:cNvSpPr/>
          <p:nvPr/>
        </p:nvSpPr>
        <p:spPr>
          <a:xfrm>
            <a:off x="3805536" y="2174577"/>
            <a:ext cx="2002432" cy="4235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9768408" y="2151199"/>
            <a:ext cx="2002432" cy="4235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9408368" y="3716176"/>
            <a:ext cx="640556" cy="64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3719736" y="3068960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smtClean="0"/>
              <a:t>C6</a:t>
            </a:r>
            <a:endParaRPr lang="pt-BR" sz="1400" b="1"/>
          </a:p>
        </p:txBody>
      </p:sp>
      <p:sp>
        <p:nvSpPr>
          <p:cNvPr id="13" name="CaixaDeTexto 12"/>
          <p:cNvSpPr txBox="1"/>
          <p:nvPr/>
        </p:nvSpPr>
        <p:spPr>
          <a:xfrm>
            <a:off x="3719736" y="3717032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C7</a:t>
            </a:r>
            <a:endParaRPr lang="pt-BR" sz="1400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719736" y="4509120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C8</a:t>
            </a:r>
            <a:endParaRPr lang="pt-BR" sz="1400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719736" y="5229200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T1</a:t>
            </a:r>
            <a:endParaRPr lang="pt-BR" sz="1400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3691078" y="3989611"/>
            <a:ext cx="2400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rgbClr val="FF0000"/>
                </a:solidFill>
              </a:rPr>
              <a:t>H</a:t>
            </a:r>
            <a:r>
              <a:rPr lang="en-US" sz="1400" b="1" dirty="0" err="1" smtClean="0">
                <a:solidFill>
                  <a:srgbClr val="FF0000"/>
                </a:solidFill>
              </a:rPr>
              <a:t>érnia</a:t>
            </a:r>
            <a:r>
              <a:rPr lang="en-US" sz="1400" b="1" dirty="0" smtClean="0">
                <a:solidFill>
                  <a:srgbClr val="FF0000"/>
                </a:solidFill>
              </a:rPr>
              <a:t> central/</a:t>
            </a:r>
            <a:r>
              <a:rPr lang="en-US" sz="1400" b="1" dirty="0" err="1" smtClean="0">
                <a:solidFill>
                  <a:srgbClr val="FF0000"/>
                </a:solidFill>
              </a:rPr>
              <a:t>centro</a:t>
            </a:r>
            <a:r>
              <a:rPr lang="en-US" sz="1400" b="1" dirty="0" smtClean="0">
                <a:solidFill>
                  <a:srgbClr val="FF0000"/>
                </a:solidFill>
              </a:rPr>
              <a:t>-lateral</a:t>
            </a:r>
            <a:endParaRPr lang="pt-BR" sz="1400" b="1" dirty="0">
              <a:solidFill>
                <a:srgbClr val="FF000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703569" y="3487180"/>
            <a:ext cx="1973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Hérnia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foraminal</a:t>
            </a:r>
            <a:r>
              <a:rPr lang="en-US" sz="1400" b="1" dirty="0" smtClean="0">
                <a:solidFill>
                  <a:srgbClr val="FF0000"/>
                </a:solidFill>
              </a:rPr>
              <a:t>/extra</a:t>
            </a:r>
            <a:endParaRPr lang="pt-BR" sz="1400" b="1" dirty="0">
              <a:solidFill>
                <a:srgbClr val="FF0000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9728646" y="3376737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L4</a:t>
            </a:r>
            <a:endParaRPr lang="pt-BR" sz="1400" b="1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9728646" y="4467263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L5</a:t>
            </a:r>
            <a:endParaRPr lang="pt-BR" sz="1400" b="1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9728646" y="5597265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S1</a:t>
            </a:r>
            <a:endParaRPr lang="pt-BR" sz="1400" b="1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9536282" y="3594485"/>
            <a:ext cx="1973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Hérnia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foraminal</a:t>
            </a:r>
            <a:r>
              <a:rPr lang="en-US" sz="1400" b="1" dirty="0" smtClean="0">
                <a:solidFill>
                  <a:srgbClr val="FF0000"/>
                </a:solidFill>
              </a:rPr>
              <a:t>/extra</a:t>
            </a:r>
            <a:endParaRPr lang="pt-BR" sz="1400" b="1" dirty="0">
              <a:solidFill>
                <a:srgbClr val="FF0000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9323082" y="3915128"/>
            <a:ext cx="2400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rgbClr val="FF0000"/>
                </a:solidFill>
              </a:rPr>
              <a:t>H</a:t>
            </a:r>
            <a:r>
              <a:rPr lang="en-US" sz="1400" b="1" dirty="0" err="1" smtClean="0">
                <a:solidFill>
                  <a:srgbClr val="FF0000"/>
                </a:solidFill>
              </a:rPr>
              <a:t>érnia</a:t>
            </a:r>
            <a:r>
              <a:rPr lang="en-US" sz="1400" b="1" dirty="0" smtClean="0">
                <a:solidFill>
                  <a:srgbClr val="FF0000"/>
                </a:solidFill>
              </a:rPr>
              <a:t> central/</a:t>
            </a:r>
            <a:r>
              <a:rPr lang="en-US" sz="1400" b="1" dirty="0" err="1" smtClean="0">
                <a:solidFill>
                  <a:srgbClr val="FF0000"/>
                </a:solidFill>
              </a:rPr>
              <a:t>centro</a:t>
            </a:r>
            <a:r>
              <a:rPr lang="en-US" sz="1400" b="1" dirty="0" smtClean="0">
                <a:solidFill>
                  <a:srgbClr val="FF0000"/>
                </a:solidFill>
              </a:rPr>
              <a:t>-lateral</a:t>
            </a:r>
            <a:endParaRPr lang="pt-BR" sz="1400" b="1" dirty="0">
              <a:solidFill>
                <a:srgbClr val="FF0000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1559496" y="3487180"/>
            <a:ext cx="288032" cy="1021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71" y="4492042"/>
            <a:ext cx="1757314" cy="162038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592" y="4384526"/>
            <a:ext cx="1468330" cy="183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8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Perfil</a:t>
            </a:r>
            <a:r>
              <a:rPr lang="en-US" dirty="0" smtClean="0"/>
              <a:t> do </a:t>
            </a:r>
            <a:r>
              <a:rPr lang="en-US" dirty="0" err="1" smtClean="0"/>
              <a:t>Paciente</a:t>
            </a:r>
            <a:endParaRPr lang="en-US" dirty="0"/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1919536" y="1628801"/>
            <a:ext cx="8712968" cy="4525963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Queixas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da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Coluna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Vertebral</a:t>
            </a:r>
          </a:p>
          <a:p>
            <a:pPr lvl="1"/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Atividades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lvl="2"/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Anteriores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atividades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atuais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(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qual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a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sua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rotina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atual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?)</a:t>
            </a:r>
          </a:p>
          <a:p>
            <a:pPr lvl="2"/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r>
              <a:rPr lang="en-US" sz="2000" dirty="0" err="1">
                <a:solidFill>
                  <a:srgbClr val="000000"/>
                </a:solidFill>
                <a:latin typeface="Arial"/>
                <a:cs typeface="Arial"/>
              </a:rPr>
              <a:t>Condições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socioeconômicas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lvl="2"/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Passado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X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presente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973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569828"/>
            <a:ext cx="9806880" cy="608768"/>
          </a:xfr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2178596"/>
            <a:ext cx="6061231" cy="120098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061" y="2060848"/>
            <a:ext cx="3091186" cy="4700048"/>
          </a:xfrm>
          <a:prstGeom prst="rect">
            <a:avLst/>
          </a:prstGeom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767408" y="3616591"/>
            <a:ext cx="6494512" cy="3241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72 </a:t>
            </a:r>
            <a:r>
              <a:rPr lang="en-US" sz="2000" dirty="0" err="1" smtClean="0"/>
              <a:t>hérnias</a:t>
            </a:r>
            <a:r>
              <a:rPr lang="en-US" sz="2000" dirty="0" smtClean="0"/>
              <a:t> de disco</a:t>
            </a:r>
          </a:p>
          <a:p>
            <a:r>
              <a:rPr lang="en-US" sz="2000" dirty="0" smtClean="0"/>
              <a:t>25 </a:t>
            </a:r>
            <a:r>
              <a:rPr lang="en-US" sz="2000" dirty="0" err="1" smtClean="0"/>
              <a:t>redução</a:t>
            </a:r>
            <a:r>
              <a:rPr lang="en-US" sz="2000" dirty="0" smtClean="0"/>
              <a:t> </a:t>
            </a:r>
            <a:r>
              <a:rPr lang="en-US" sz="2000" dirty="0" err="1" smtClean="0"/>
              <a:t>espontânea</a:t>
            </a:r>
            <a:r>
              <a:rPr lang="en-US" sz="2000" dirty="0" smtClean="0"/>
              <a:t> &gt; 6 </a:t>
            </a:r>
            <a:r>
              <a:rPr lang="en-US" sz="2000" dirty="0" err="1" smtClean="0"/>
              <a:t>meses</a:t>
            </a:r>
            <a:r>
              <a:rPr lang="en-US" sz="2000" dirty="0" smtClean="0"/>
              <a:t> (35,71%)</a:t>
            </a:r>
          </a:p>
          <a:p>
            <a:r>
              <a:rPr lang="en-US" sz="2000" dirty="0" smtClean="0"/>
              <a:t>&gt; 6 </a:t>
            </a:r>
            <a:r>
              <a:rPr lang="en-US" sz="2000" dirty="0" err="1" smtClean="0"/>
              <a:t>meses</a:t>
            </a:r>
            <a:r>
              <a:rPr lang="en-US" sz="2000" dirty="0" smtClean="0"/>
              <a:t> </a:t>
            </a:r>
            <a:r>
              <a:rPr lang="mr-IN" sz="2000" dirty="0" smtClean="0"/>
              <a:t>–</a:t>
            </a:r>
            <a:r>
              <a:rPr lang="en-US" sz="2000" dirty="0"/>
              <a:t> </a:t>
            </a:r>
            <a:r>
              <a:rPr lang="en-US" sz="2000" dirty="0" smtClean="0"/>
              <a:t>60% </a:t>
            </a:r>
            <a:r>
              <a:rPr lang="en-US" sz="2000" dirty="0" err="1" smtClean="0"/>
              <a:t>estavam</a:t>
            </a:r>
            <a:r>
              <a:rPr lang="en-US" sz="2000" dirty="0" smtClean="0"/>
              <a:t> </a:t>
            </a:r>
            <a:r>
              <a:rPr lang="en-US" sz="2000" dirty="0" err="1" smtClean="0"/>
              <a:t>assintomáticos</a:t>
            </a:r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marL="0" indent="0">
              <a:buFont typeface="Arial" pitchFamily="34" charset="0"/>
              <a:buNone/>
            </a:pPr>
            <a:endParaRPr lang="en-US" sz="2000" dirty="0" smtClean="0"/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Data do </a:t>
            </a:r>
            <a:r>
              <a:rPr lang="en-US" dirty="0" err="1" smtClean="0"/>
              <a:t>Exame</a:t>
            </a:r>
            <a:r>
              <a:rPr lang="en-US" dirty="0" smtClean="0"/>
              <a:t> de </a:t>
            </a:r>
            <a:r>
              <a:rPr lang="en-US" dirty="0" err="1" smtClean="0"/>
              <a:t>Imagem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087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1415480" y="3652942"/>
            <a:ext cx="6494512" cy="3241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53 </a:t>
            </a:r>
            <a:r>
              <a:rPr lang="en-US" sz="2000" dirty="0" err="1" smtClean="0"/>
              <a:t>hérnias</a:t>
            </a:r>
            <a:r>
              <a:rPr lang="en-US" sz="2000" dirty="0" smtClean="0"/>
              <a:t> de disco </a:t>
            </a:r>
            <a:r>
              <a:rPr lang="en-US" sz="2000" dirty="0" err="1" smtClean="0"/>
              <a:t>sequestradas</a:t>
            </a:r>
            <a:endParaRPr lang="en-US" sz="2000" dirty="0" smtClean="0"/>
          </a:p>
          <a:p>
            <a:r>
              <a:rPr lang="en-US" sz="2000" dirty="0" smtClean="0"/>
              <a:t>37,7% </a:t>
            </a:r>
            <a:r>
              <a:rPr lang="en-US" sz="2000" dirty="0" err="1" smtClean="0"/>
              <a:t>apresentavam</a:t>
            </a:r>
            <a:r>
              <a:rPr lang="en-US" sz="2000" dirty="0" smtClean="0"/>
              <a:t> </a:t>
            </a:r>
            <a:r>
              <a:rPr lang="en-US" sz="2000" dirty="0" err="1" smtClean="0"/>
              <a:t>radiculopatia</a:t>
            </a:r>
            <a:endParaRPr lang="en-US" sz="2000" dirty="0" smtClean="0"/>
          </a:p>
          <a:p>
            <a:r>
              <a:rPr lang="en-US" sz="2000" dirty="0" smtClean="0"/>
              <a:t>100% </a:t>
            </a:r>
            <a:r>
              <a:rPr lang="en-US" sz="2000" dirty="0" err="1" smtClean="0"/>
              <a:t>foram</a:t>
            </a:r>
            <a:r>
              <a:rPr lang="en-US" sz="2000" dirty="0" smtClean="0"/>
              <a:t> </a:t>
            </a:r>
            <a:r>
              <a:rPr lang="en-US" sz="2000" dirty="0" err="1" smtClean="0"/>
              <a:t>reabsorvidas</a:t>
            </a:r>
            <a:endParaRPr lang="en-US" sz="2000" dirty="0" smtClean="0"/>
          </a:p>
          <a:p>
            <a:r>
              <a:rPr lang="en-US" sz="2000" dirty="0" err="1" smtClean="0"/>
              <a:t>Prazo</a:t>
            </a:r>
            <a:r>
              <a:rPr lang="en-US" sz="2000" dirty="0" smtClean="0"/>
              <a:t> 9,27 +- 13,32 </a:t>
            </a:r>
            <a:r>
              <a:rPr lang="en-US" sz="2000" dirty="0" err="1" smtClean="0"/>
              <a:t>meses</a:t>
            </a:r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marL="0" indent="0">
              <a:buFont typeface="Arial" pitchFamily="34" charset="0"/>
              <a:buNone/>
            </a:pPr>
            <a:endParaRPr lang="en-US" sz="2000" dirty="0" smtClean="0"/>
          </a:p>
        </p:txBody>
      </p:sp>
      <p:pic>
        <p:nvPicPr>
          <p:cNvPr id="3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535024"/>
            <a:ext cx="8254963" cy="1644834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32" y="3140037"/>
            <a:ext cx="3302372" cy="152902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32" y="5273647"/>
            <a:ext cx="3302372" cy="1467721"/>
          </a:xfrm>
          <a:prstGeom prst="rect">
            <a:avLst/>
          </a:prstGeom>
        </p:spPr>
      </p:pic>
      <p:sp>
        <p:nvSpPr>
          <p:cNvPr id="13" name="Seta para Baixo 12"/>
          <p:cNvSpPr/>
          <p:nvPr/>
        </p:nvSpPr>
        <p:spPr>
          <a:xfrm flipH="1">
            <a:off x="8821658" y="4776547"/>
            <a:ext cx="319319" cy="379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Data do </a:t>
            </a:r>
            <a:r>
              <a:rPr lang="en-US" dirty="0" err="1" smtClean="0"/>
              <a:t>Exame</a:t>
            </a:r>
            <a:r>
              <a:rPr lang="en-US" dirty="0" smtClean="0"/>
              <a:t> de </a:t>
            </a:r>
            <a:r>
              <a:rPr lang="en-US" dirty="0" err="1" smtClean="0"/>
              <a:t>Imagem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904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Nomenclaturas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748679"/>
          </a:xfrm>
        </p:spPr>
        <p:txBody>
          <a:bodyPr>
            <a:normAutofit/>
          </a:bodyPr>
          <a:lstStyle/>
          <a:p>
            <a:r>
              <a:rPr lang="en-US" dirty="0" err="1" smtClean="0"/>
              <a:t>É</a:t>
            </a:r>
            <a:r>
              <a:rPr lang="en-US" dirty="0" smtClean="0"/>
              <a:t> o </a:t>
            </a:r>
            <a:r>
              <a:rPr lang="en-US" dirty="0" err="1" smtClean="0"/>
              <a:t>menos</a:t>
            </a:r>
            <a:r>
              <a:rPr lang="en-US" dirty="0" smtClean="0"/>
              <a:t> </a:t>
            </a:r>
            <a:r>
              <a:rPr lang="en-US" dirty="0" err="1" smtClean="0"/>
              <a:t>importante</a:t>
            </a:r>
            <a:r>
              <a:rPr lang="en-US" dirty="0" smtClean="0"/>
              <a:t>!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53" y="2552006"/>
            <a:ext cx="5287093" cy="351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4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PÓS-OPERATÓRIO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Aspectos</a:t>
            </a:r>
            <a:r>
              <a:rPr lang="en-US" dirty="0" smtClean="0"/>
              <a:t> </a:t>
            </a:r>
            <a:r>
              <a:rPr lang="en-US" dirty="0" err="1" smtClean="0"/>
              <a:t>importantes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Cirurgia</a:t>
            </a:r>
            <a:r>
              <a:rPr lang="en-US" sz="2400" dirty="0" smtClean="0"/>
              <a:t> de </a:t>
            </a:r>
            <a:r>
              <a:rPr lang="en-US" sz="2400" dirty="0" err="1"/>
              <a:t>c</a:t>
            </a:r>
            <a:r>
              <a:rPr lang="en-US" sz="2400" dirty="0" err="1" smtClean="0"/>
              <a:t>oluna</a:t>
            </a:r>
            <a:r>
              <a:rPr lang="en-US" sz="2400" dirty="0" smtClean="0"/>
              <a:t> </a:t>
            </a:r>
            <a:r>
              <a:rPr lang="en-US" sz="2400" dirty="0" err="1" smtClean="0"/>
              <a:t>consolidada</a:t>
            </a:r>
            <a:r>
              <a:rPr lang="en-US" sz="2400" dirty="0" smtClean="0"/>
              <a:t> </a:t>
            </a:r>
          </a:p>
          <a:p>
            <a:pPr lvl="1"/>
            <a:r>
              <a:rPr lang="en-US" sz="2000" dirty="0" smtClean="0"/>
              <a:t>NÃO </a:t>
            </a:r>
            <a:r>
              <a:rPr lang="en-US" sz="2000" dirty="0" err="1" smtClean="0"/>
              <a:t>é</a:t>
            </a:r>
            <a:r>
              <a:rPr lang="en-US" sz="2000" dirty="0" smtClean="0"/>
              <a:t> </a:t>
            </a:r>
            <a:r>
              <a:rPr lang="en-US" sz="2000" dirty="0" err="1" smtClean="0"/>
              <a:t>sinônimo</a:t>
            </a:r>
            <a:r>
              <a:rPr lang="en-US" sz="2000" dirty="0" smtClean="0"/>
              <a:t> de </a:t>
            </a:r>
            <a:r>
              <a:rPr lang="en-US" sz="2000" dirty="0" err="1" smtClean="0"/>
              <a:t>incapacidade</a:t>
            </a:r>
            <a:endParaRPr lang="en-US" sz="2000" dirty="0" smtClean="0"/>
          </a:p>
          <a:p>
            <a:endParaRPr lang="en-US" dirty="0" smtClean="0"/>
          </a:p>
          <a:p>
            <a:r>
              <a:rPr lang="en-US" sz="2400" dirty="0" err="1" smtClean="0"/>
              <a:t>Avaliar</a:t>
            </a:r>
            <a:r>
              <a:rPr lang="en-US" sz="2400" dirty="0" smtClean="0"/>
              <a:t> </a:t>
            </a:r>
            <a:r>
              <a:rPr lang="en-US" sz="2400" dirty="0" err="1" smtClean="0"/>
              <a:t>porte</a:t>
            </a:r>
            <a:r>
              <a:rPr lang="en-US" sz="2400" dirty="0" smtClean="0"/>
              <a:t> da </a:t>
            </a:r>
            <a:r>
              <a:rPr lang="en-US" sz="2400" dirty="0" err="1" smtClean="0"/>
              <a:t>cirurgia</a:t>
            </a:r>
            <a:r>
              <a:rPr lang="en-US" sz="2400" dirty="0" smtClean="0"/>
              <a:t> (tempo de </a:t>
            </a:r>
            <a:r>
              <a:rPr lang="en-US" sz="2400" dirty="0" err="1" smtClean="0"/>
              <a:t>consolidação</a:t>
            </a:r>
            <a:r>
              <a:rPr lang="en-US" sz="2400" dirty="0" smtClean="0"/>
              <a:t>)</a:t>
            </a:r>
          </a:p>
          <a:p>
            <a:pPr lvl="1"/>
            <a:r>
              <a:rPr lang="en-US" sz="2000" dirty="0" err="1" smtClean="0"/>
              <a:t>Infiltrações</a:t>
            </a:r>
            <a:r>
              <a:rPr lang="en-US" sz="2000" dirty="0" smtClean="0"/>
              <a:t>, </a:t>
            </a:r>
            <a:r>
              <a:rPr lang="en-US" sz="2000" dirty="0" err="1" smtClean="0"/>
              <a:t>rizotomias</a:t>
            </a:r>
            <a:r>
              <a:rPr lang="en-US" sz="2000" dirty="0" smtClean="0"/>
              <a:t>, </a:t>
            </a:r>
            <a:r>
              <a:rPr lang="en-US" sz="2000" dirty="0" err="1" smtClean="0"/>
              <a:t>radiofrequências</a:t>
            </a:r>
            <a:endParaRPr lang="en-US" sz="2000" dirty="0" smtClean="0"/>
          </a:p>
          <a:p>
            <a:pPr lvl="1"/>
            <a:r>
              <a:rPr lang="en-US" sz="2000" dirty="0" err="1" smtClean="0"/>
              <a:t>Endoscópicas</a:t>
            </a:r>
            <a:r>
              <a:rPr lang="en-US" sz="2000" dirty="0" smtClean="0"/>
              <a:t>, </a:t>
            </a:r>
            <a:r>
              <a:rPr lang="en-US" sz="2000" dirty="0" err="1" smtClean="0"/>
              <a:t>discectomias</a:t>
            </a:r>
            <a:r>
              <a:rPr lang="en-US" sz="2000" dirty="0" smtClean="0"/>
              <a:t> simples, </a:t>
            </a:r>
            <a:r>
              <a:rPr lang="en-US" sz="2000" dirty="0" err="1" smtClean="0"/>
              <a:t>sem</a:t>
            </a:r>
            <a:r>
              <a:rPr lang="en-US" sz="2000" dirty="0" smtClean="0"/>
              <a:t> material de </a:t>
            </a:r>
            <a:r>
              <a:rPr lang="en-US" sz="2000" dirty="0" err="1" smtClean="0"/>
              <a:t>implante</a:t>
            </a:r>
            <a:endParaRPr lang="en-US" sz="2000" dirty="0" smtClean="0"/>
          </a:p>
          <a:p>
            <a:pPr lvl="1"/>
            <a:r>
              <a:rPr lang="en-US" sz="2000" dirty="0" err="1" smtClean="0"/>
              <a:t>Artrodeses</a:t>
            </a:r>
            <a:r>
              <a:rPr lang="en-US" sz="2000" dirty="0" smtClean="0"/>
              <a:t>, </a:t>
            </a:r>
            <a:r>
              <a:rPr lang="en-US" sz="2000" dirty="0" err="1" smtClean="0"/>
              <a:t>estab</a:t>
            </a:r>
            <a:r>
              <a:rPr lang="en-US" sz="2000" dirty="0" smtClean="0"/>
              <a:t>. </a:t>
            </a:r>
            <a:r>
              <a:rPr lang="en-US" sz="2000" dirty="0" err="1" smtClean="0"/>
              <a:t>dinâmicas</a:t>
            </a:r>
            <a:r>
              <a:rPr lang="en-US" sz="2000" dirty="0" smtClean="0"/>
              <a:t>, com material de </a:t>
            </a:r>
            <a:r>
              <a:rPr lang="en-US" sz="2000" dirty="0" err="1" smtClean="0"/>
              <a:t>implante</a:t>
            </a:r>
            <a:endParaRPr lang="en-US" sz="2000" dirty="0" smtClean="0"/>
          </a:p>
          <a:p>
            <a:endParaRPr lang="en-US" dirty="0" smtClean="0"/>
          </a:p>
          <a:p>
            <a:r>
              <a:rPr lang="en-US" sz="2400" dirty="0" err="1" smtClean="0"/>
              <a:t>Qual</a:t>
            </a:r>
            <a:r>
              <a:rPr lang="en-US" sz="2400" dirty="0" smtClean="0"/>
              <a:t> a </a:t>
            </a:r>
            <a:r>
              <a:rPr lang="en-US" sz="2400" dirty="0" err="1" smtClean="0"/>
              <a:t>atividade</a:t>
            </a:r>
            <a:r>
              <a:rPr lang="en-US" sz="2400" dirty="0" smtClean="0"/>
              <a:t> habitual do </a:t>
            </a:r>
            <a:r>
              <a:rPr lang="en-US" sz="2400" dirty="0" err="1" smtClean="0"/>
              <a:t>autor</a:t>
            </a:r>
            <a:endParaRPr lang="en-US" sz="2400" dirty="0" smtClean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5855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392" y="2204864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Casos</a:t>
            </a:r>
            <a:r>
              <a:rPr lang="en-US" dirty="0" smtClean="0"/>
              <a:t> </a:t>
            </a:r>
            <a:r>
              <a:rPr lang="en-US" dirty="0" err="1" smtClean="0"/>
              <a:t>Clínicos</a:t>
            </a:r>
            <a:r>
              <a:rPr lang="en-US" dirty="0" smtClean="0"/>
              <a:t> - </a:t>
            </a:r>
            <a:r>
              <a:rPr lang="en-US" dirty="0" err="1" smtClean="0"/>
              <a:t>Exemplos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664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Caso</a:t>
            </a:r>
            <a:r>
              <a:rPr lang="en-US" dirty="0" smtClean="0"/>
              <a:t> </a:t>
            </a:r>
            <a:r>
              <a:rPr lang="en-US" dirty="0" err="1" smtClean="0"/>
              <a:t>Clínico</a:t>
            </a:r>
            <a:r>
              <a:rPr lang="en-US" dirty="0" smtClean="0"/>
              <a:t> 1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39 </a:t>
            </a:r>
            <a:r>
              <a:rPr lang="en-US" sz="2400" dirty="0" err="1" smtClean="0"/>
              <a:t>anos</a:t>
            </a:r>
            <a:r>
              <a:rPr lang="en-US" sz="2400" dirty="0" smtClean="0"/>
              <a:t>, </a:t>
            </a:r>
            <a:r>
              <a:rPr lang="en-US" sz="2400" dirty="0" err="1" smtClean="0"/>
              <a:t>jornalista</a:t>
            </a:r>
            <a:r>
              <a:rPr lang="en-US" sz="2400" dirty="0" smtClean="0"/>
              <a:t>, </a:t>
            </a:r>
            <a:r>
              <a:rPr lang="en-US" sz="2400" dirty="0" err="1" smtClean="0"/>
              <a:t>praticante</a:t>
            </a:r>
            <a:r>
              <a:rPr lang="en-US" sz="2400" dirty="0" smtClean="0"/>
              <a:t> de corrida de </a:t>
            </a:r>
            <a:r>
              <a:rPr lang="en-US" sz="2400" dirty="0" err="1" smtClean="0"/>
              <a:t>montanha</a:t>
            </a:r>
            <a:endParaRPr lang="en-US" sz="2400" dirty="0" smtClean="0"/>
          </a:p>
          <a:p>
            <a:pPr lvl="1"/>
            <a:r>
              <a:rPr lang="en-US" sz="2000" dirty="0" err="1" smtClean="0"/>
              <a:t>Lombociatalgia</a:t>
            </a:r>
            <a:r>
              <a:rPr lang="en-US" sz="2000" dirty="0" smtClean="0"/>
              <a:t> E </a:t>
            </a:r>
            <a:r>
              <a:rPr lang="en-US" sz="2000" dirty="0" err="1" smtClean="0"/>
              <a:t>intensa</a:t>
            </a:r>
            <a:r>
              <a:rPr lang="en-US" sz="2000" dirty="0" smtClean="0"/>
              <a:t> </a:t>
            </a:r>
            <a:r>
              <a:rPr lang="en-US" sz="2000" dirty="0" err="1" smtClean="0"/>
              <a:t>há</a:t>
            </a:r>
            <a:r>
              <a:rPr lang="en-US" sz="2000" dirty="0" smtClean="0"/>
              <a:t> 5 </a:t>
            </a:r>
            <a:r>
              <a:rPr lang="en-US" sz="2000" dirty="0" err="1" smtClean="0"/>
              <a:t>semanas</a:t>
            </a:r>
            <a:endParaRPr lang="en-US" sz="2000" dirty="0" smtClean="0"/>
          </a:p>
          <a:p>
            <a:pPr lvl="1"/>
            <a:r>
              <a:rPr lang="en-US" sz="2000" dirty="0" err="1" smtClean="0"/>
              <a:t>Parestesia</a:t>
            </a:r>
            <a:r>
              <a:rPr lang="en-US" sz="2000" dirty="0" smtClean="0"/>
              <a:t> L5 / S1 E, FM GIV L5, </a:t>
            </a:r>
            <a:r>
              <a:rPr lang="en-US" sz="2000" dirty="0" err="1" smtClean="0"/>
              <a:t>Lasègue</a:t>
            </a:r>
            <a:r>
              <a:rPr lang="en-US" sz="2000" dirty="0" smtClean="0"/>
              <a:t> +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974944"/>
            <a:ext cx="2736304" cy="366348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2969784"/>
            <a:ext cx="2736304" cy="366348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7" y="2971030"/>
            <a:ext cx="2735373" cy="3662235"/>
          </a:xfrm>
          <a:prstGeom prst="rect">
            <a:avLst/>
          </a:prstGeom>
        </p:spPr>
      </p:pic>
      <p:sp>
        <p:nvSpPr>
          <p:cNvPr id="7" name="Seta para a Direita 6"/>
          <p:cNvSpPr/>
          <p:nvPr/>
        </p:nvSpPr>
        <p:spPr>
          <a:xfrm>
            <a:off x="3719736" y="4581128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a Direita 7"/>
          <p:cNvSpPr/>
          <p:nvPr/>
        </p:nvSpPr>
        <p:spPr>
          <a:xfrm>
            <a:off x="7680175" y="4581128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3780016" y="4173577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</a:t>
            </a:r>
            <a:r>
              <a:rPr lang="pt-BR" dirty="0" smtClean="0"/>
              <a:t>m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752184" y="421179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5</a:t>
            </a:r>
            <a:r>
              <a:rPr lang="pt-BR" dirty="0" smtClean="0"/>
              <a:t>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97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Caso</a:t>
            </a:r>
            <a:r>
              <a:rPr lang="en-US" dirty="0" smtClean="0"/>
              <a:t> </a:t>
            </a:r>
            <a:r>
              <a:rPr lang="en-US" dirty="0" err="1" smtClean="0"/>
              <a:t>Clínico</a:t>
            </a:r>
            <a:r>
              <a:rPr lang="en-US" dirty="0" smtClean="0"/>
              <a:t> 2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52 </a:t>
            </a:r>
            <a:r>
              <a:rPr lang="en-US" sz="2400" dirty="0" err="1" smtClean="0"/>
              <a:t>anos</a:t>
            </a:r>
            <a:r>
              <a:rPr lang="en-US" sz="2400" dirty="0" smtClean="0"/>
              <a:t>, </a:t>
            </a:r>
            <a:r>
              <a:rPr lang="en-US" sz="2400" dirty="0" err="1" smtClean="0"/>
              <a:t>médico</a:t>
            </a:r>
            <a:r>
              <a:rPr lang="en-US" sz="2400" dirty="0" smtClean="0"/>
              <a:t> </a:t>
            </a:r>
            <a:r>
              <a:rPr lang="en-US" sz="2400" dirty="0" err="1" smtClean="0"/>
              <a:t>ortopedista</a:t>
            </a:r>
            <a:r>
              <a:rPr lang="en-US" sz="2400" dirty="0" smtClean="0"/>
              <a:t>, </a:t>
            </a:r>
            <a:r>
              <a:rPr lang="en-US" sz="2400" dirty="0" smtClean="0"/>
              <a:t>ex-</a:t>
            </a:r>
            <a:r>
              <a:rPr lang="en-US" sz="2400" dirty="0" err="1" smtClean="0"/>
              <a:t>atleta</a:t>
            </a:r>
            <a:r>
              <a:rPr lang="en-US" sz="2400" dirty="0" smtClean="0"/>
              <a:t> de jiu-jitsu</a:t>
            </a:r>
            <a:endParaRPr lang="en-US" sz="2400" dirty="0" smtClean="0"/>
          </a:p>
          <a:p>
            <a:pPr lvl="1"/>
            <a:r>
              <a:rPr lang="en-US" sz="2000" dirty="0" err="1" smtClean="0"/>
              <a:t>Cervicobraquialgia</a:t>
            </a:r>
            <a:r>
              <a:rPr lang="en-US" sz="2000" dirty="0" smtClean="0"/>
              <a:t> longa data</a:t>
            </a:r>
          </a:p>
          <a:p>
            <a:pPr lvl="1"/>
            <a:r>
              <a:rPr lang="en-US" sz="2000" dirty="0" err="1" smtClean="0"/>
              <a:t>Evoluiu</a:t>
            </a:r>
            <a:r>
              <a:rPr lang="en-US" sz="2000" dirty="0" smtClean="0"/>
              <a:t> com </a:t>
            </a:r>
            <a:r>
              <a:rPr lang="en-US" sz="2000" dirty="0" err="1" smtClean="0"/>
              <a:t>perda</a:t>
            </a:r>
            <a:r>
              <a:rPr lang="en-US" sz="2000" dirty="0" smtClean="0"/>
              <a:t> de </a:t>
            </a:r>
            <a:r>
              <a:rPr lang="en-US" sz="2000" dirty="0" err="1" smtClean="0"/>
              <a:t>força</a:t>
            </a:r>
            <a:r>
              <a:rPr lang="en-US" sz="2000" dirty="0" smtClean="0"/>
              <a:t> MMSS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407" y="3400350"/>
            <a:ext cx="2205993" cy="294439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463" y="3417515"/>
            <a:ext cx="1583165" cy="294439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72" y="3293703"/>
            <a:ext cx="1839346" cy="159600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68" y="4752169"/>
            <a:ext cx="1799057" cy="171665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90" y="3284984"/>
            <a:ext cx="2446072" cy="317512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462" y="3284984"/>
            <a:ext cx="2660049" cy="317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2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Caso</a:t>
            </a:r>
            <a:r>
              <a:rPr lang="en-US" dirty="0" smtClean="0"/>
              <a:t> </a:t>
            </a:r>
            <a:r>
              <a:rPr lang="en-US" dirty="0" err="1" smtClean="0"/>
              <a:t>Clínico</a:t>
            </a:r>
            <a:r>
              <a:rPr lang="en-US" dirty="0" smtClean="0"/>
              <a:t> 3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6998568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62 </a:t>
            </a:r>
            <a:r>
              <a:rPr lang="en-US" sz="2400" dirty="0" err="1" smtClean="0"/>
              <a:t>anos</a:t>
            </a:r>
            <a:r>
              <a:rPr lang="en-US" sz="2400" dirty="0" smtClean="0"/>
              <a:t>, </a:t>
            </a:r>
            <a:r>
              <a:rPr lang="en-US" sz="2400" dirty="0" err="1" smtClean="0"/>
              <a:t>porteiro</a:t>
            </a:r>
            <a:endParaRPr lang="en-US" sz="2400" dirty="0" smtClean="0"/>
          </a:p>
          <a:p>
            <a:pPr lvl="1"/>
            <a:r>
              <a:rPr lang="en-US" sz="2000" dirty="0" err="1" smtClean="0"/>
              <a:t>Cervicobraquialgia</a:t>
            </a:r>
            <a:r>
              <a:rPr lang="en-US" sz="2000" dirty="0" smtClean="0"/>
              <a:t>, </a:t>
            </a:r>
            <a:r>
              <a:rPr lang="en-US" sz="2000" dirty="0" err="1" smtClean="0"/>
              <a:t>poliqueixas</a:t>
            </a:r>
            <a:r>
              <a:rPr lang="en-US" sz="2000" dirty="0" smtClean="0"/>
              <a:t>, </a:t>
            </a:r>
            <a:r>
              <a:rPr lang="en-US" sz="2000" dirty="0" err="1" smtClean="0"/>
              <a:t>subjetivo</a:t>
            </a:r>
            <a:endParaRPr lang="en-US" sz="2000" dirty="0" smtClean="0"/>
          </a:p>
          <a:p>
            <a:pPr lvl="1"/>
            <a:r>
              <a:rPr lang="en-US" sz="2000" dirty="0" err="1" smtClean="0"/>
              <a:t>Vem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cadeira</a:t>
            </a:r>
            <a:r>
              <a:rPr lang="en-US" sz="2000" dirty="0" smtClean="0"/>
              <a:t> de </a:t>
            </a:r>
            <a:r>
              <a:rPr lang="en-US" sz="2000" dirty="0" err="1" smtClean="0"/>
              <a:t>rodas</a:t>
            </a:r>
            <a:r>
              <a:rPr lang="en-US" sz="2000" dirty="0" smtClean="0"/>
              <a:t>         </a:t>
            </a:r>
          </a:p>
          <a:p>
            <a:pPr lvl="1"/>
            <a:r>
              <a:rPr lang="en-US" sz="2000" dirty="0" err="1" smtClean="0"/>
              <a:t>Não</a:t>
            </a:r>
            <a:r>
              <a:rPr lang="en-US" sz="2000" dirty="0" smtClean="0"/>
              <a:t> </a:t>
            </a:r>
            <a:r>
              <a:rPr lang="en-US" sz="2000" dirty="0" err="1" smtClean="0"/>
              <a:t>deixa</a:t>
            </a:r>
            <a:r>
              <a:rPr lang="en-US" sz="2000" dirty="0" smtClean="0"/>
              <a:t> </a:t>
            </a:r>
            <a:r>
              <a:rPr lang="en-US" sz="2000" dirty="0" err="1" smtClean="0"/>
              <a:t>examinar</a:t>
            </a:r>
            <a:r>
              <a:rPr lang="en-US" sz="2000" dirty="0" smtClean="0"/>
              <a:t>, </a:t>
            </a:r>
            <a:r>
              <a:rPr lang="en-US" sz="2000" dirty="0" err="1" smtClean="0"/>
              <a:t>marcha</a:t>
            </a:r>
            <a:r>
              <a:rPr lang="en-US" sz="2000" dirty="0" smtClean="0"/>
              <a:t> </a:t>
            </a:r>
            <a:r>
              <a:rPr lang="en-US" sz="2000" dirty="0" err="1" smtClean="0"/>
              <a:t>difícil</a:t>
            </a:r>
            <a:r>
              <a:rPr lang="en-US" sz="2000" dirty="0" smtClean="0"/>
              <a:t> de </a:t>
            </a:r>
            <a:r>
              <a:rPr lang="en-US" sz="2000" dirty="0" err="1" smtClean="0"/>
              <a:t>avaliar</a:t>
            </a:r>
            <a:endParaRPr lang="en-US" sz="2000" dirty="0" smtClean="0"/>
          </a:p>
          <a:p>
            <a:pPr lvl="1"/>
            <a:r>
              <a:rPr lang="en-US" sz="2000" dirty="0" err="1" smtClean="0"/>
              <a:t>Laudo</a:t>
            </a:r>
            <a:r>
              <a:rPr lang="en-US" sz="2000" dirty="0" smtClean="0"/>
              <a:t> de RM c/ </a:t>
            </a:r>
            <a:r>
              <a:rPr lang="en-US" sz="2000" dirty="0" err="1" smtClean="0"/>
              <a:t>abaulamento</a:t>
            </a:r>
            <a:r>
              <a:rPr lang="en-US" sz="2000" dirty="0" smtClean="0"/>
              <a:t> </a:t>
            </a:r>
            <a:r>
              <a:rPr lang="en-US" sz="2000" dirty="0" err="1" smtClean="0"/>
              <a:t>discal</a:t>
            </a:r>
            <a:endParaRPr lang="en-US" sz="2000" dirty="0" smtClean="0"/>
          </a:p>
          <a:p>
            <a:pPr lvl="1"/>
            <a:endParaRPr lang="en-US" dirty="0"/>
          </a:p>
          <a:p>
            <a:pPr marL="2286000" lvl="5" indent="0">
              <a:buNone/>
            </a:pPr>
            <a:endParaRPr lang="en-US" dirty="0"/>
          </a:p>
          <a:p>
            <a:pPr marL="2286000" lvl="5" indent="0">
              <a:buNone/>
            </a:pPr>
            <a:r>
              <a:rPr lang="en-US" dirty="0" smtClean="0"/>
              <a:t>                         </a:t>
            </a:r>
            <a:endParaRPr lang="en-US" sz="3600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CaixaDeTexto 3"/>
          <p:cNvSpPr txBox="1"/>
          <p:nvPr/>
        </p:nvSpPr>
        <p:spPr>
          <a:xfrm>
            <a:off x="8616280" y="2132856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CUIDADO!</a:t>
            </a:r>
            <a:endParaRPr lang="pt-BR" sz="2400" b="1" u="sng" dirty="0">
              <a:solidFill>
                <a:srgbClr val="FF0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204" y="3429000"/>
            <a:ext cx="2355726" cy="314096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874" y="3429000"/>
            <a:ext cx="2355726" cy="314096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694276" y="4653136"/>
            <a:ext cx="936104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607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Caso</a:t>
            </a:r>
            <a:r>
              <a:rPr lang="en-US" dirty="0" smtClean="0"/>
              <a:t> </a:t>
            </a:r>
            <a:r>
              <a:rPr lang="en-US" dirty="0" err="1" smtClean="0"/>
              <a:t>Clínico</a:t>
            </a:r>
            <a:r>
              <a:rPr lang="en-US" dirty="0" smtClean="0"/>
              <a:t> 4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34 </a:t>
            </a:r>
            <a:r>
              <a:rPr lang="en-US" sz="2400" dirty="0" err="1" smtClean="0"/>
              <a:t>anos</a:t>
            </a:r>
            <a:r>
              <a:rPr lang="en-US" sz="2400" dirty="0" smtClean="0"/>
              <a:t>, </a:t>
            </a:r>
            <a:r>
              <a:rPr lang="en-US" sz="2400" dirty="0" err="1" smtClean="0"/>
              <a:t>piloto</a:t>
            </a:r>
            <a:r>
              <a:rPr lang="en-US" sz="2400" dirty="0" smtClean="0"/>
              <a:t> de testes</a:t>
            </a:r>
          </a:p>
          <a:p>
            <a:pPr lvl="1"/>
            <a:r>
              <a:rPr lang="en-US" sz="2000" dirty="0" err="1" smtClean="0"/>
              <a:t>Lombociatalgia</a:t>
            </a:r>
            <a:r>
              <a:rPr lang="en-US" sz="2000" dirty="0" smtClean="0"/>
              <a:t> </a:t>
            </a:r>
            <a:r>
              <a:rPr lang="en-US" sz="2000" dirty="0" err="1" smtClean="0"/>
              <a:t>direita</a:t>
            </a:r>
            <a:r>
              <a:rPr lang="en-US" sz="2000" dirty="0" smtClean="0"/>
              <a:t> </a:t>
            </a:r>
            <a:r>
              <a:rPr lang="en-US" sz="2000" dirty="0" err="1" smtClean="0"/>
              <a:t>intensa</a:t>
            </a:r>
            <a:r>
              <a:rPr lang="en-US" sz="2000" dirty="0" smtClean="0"/>
              <a:t> </a:t>
            </a:r>
            <a:r>
              <a:rPr lang="en-US" sz="2000" dirty="0" err="1" smtClean="0"/>
              <a:t>há</a:t>
            </a:r>
            <a:r>
              <a:rPr lang="en-US" sz="2000" dirty="0" smtClean="0"/>
              <a:t> 45 </a:t>
            </a:r>
            <a:r>
              <a:rPr lang="en-US" sz="2000" dirty="0" err="1" smtClean="0"/>
              <a:t>dias</a:t>
            </a:r>
            <a:endParaRPr lang="en-US" sz="2000" dirty="0" smtClean="0"/>
          </a:p>
          <a:p>
            <a:pPr lvl="1"/>
            <a:r>
              <a:rPr lang="en-US" sz="2000" dirty="0" err="1" smtClean="0"/>
              <a:t>Marcha</a:t>
            </a:r>
            <a:r>
              <a:rPr lang="en-US" sz="2000" dirty="0" smtClean="0"/>
              <a:t> </a:t>
            </a:r>
            <a:r>
              <a:rPr lang="en-US" sz="2000" dirty="0" err="1" smtClean="0"/>
              <a:t>claudicante</a:t>
            </a:r>
            <a:r>
              <a:rPr lang="en-US" sz="2000" dirty="0" smtClean="0"/>
              <a:t>, </a:t>
            </a:r>
            <a:r>
              <a:rPr lang="en-US" sz="2000" dirty="0" err="1" smtClean="0"/>
              <a:t>anestesia</a:t>
            </a:r>
            <a:r>
              <a:rPr lang="en-US" sz="2000" dirty="0" smtClean="0"/>
              <a:t> </a:t>
            </a:r>
            <a:r>
              <a:rPr lang="en-US" sz="2000" dirty="0" err="1" smtClean="0"/>
              <a:t>dorso</a:t>
            </a:r>
            <a:r>
              <a:rPr lang="en-US" sz="2000" dirty="0" smtClean="0"/>
              <a:t> </a:t>
            </a:r>
            <a:r>
              <a:rPr lang="en-US" sz="2000" dirty="0" err="1" smtClean="0"/>
              <a:t>pé</a:t>
            </a:r>
            <a:r>
              <a:rPr lang="en-US" sz="2000" dirty="0" smtClean="0"/>
              <a:t>, FM GIV L5 D</a:t>
            </a:r>
          </a:p>
          <a:p>
            <a:pPr lvl="1"/>
            <a:endParaRPr lang="en-US" dirty="0"/>
          </a:p>
          <a:p>
            <a:pPr marL="2286000" lvl="5" indent="0">
              <a:buNone/>
            </a:pPr>
            <a:endParaRPr lang="en-US" dirty="0"/>
          </a:p>
          <a:p>
            <a:pPr marL="2286000" lvl="5" indent="0">
              <a:buNone/>
            </a:pPr>
            <a:r>
              <a:rPr lang="en-US" dirty="0" smtClean="0"/>
              <a:t>                       </a:t>
            </a:r>
            <a:endParaRPr lang="en-US" sz="3600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89" y="3393559"/>
            <a:ext cx="2105192" cy="310559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3573016"/>
            <a:ext cx="2337320" cy="274668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247" y="3608390"/>
            <a:ext cx="1803156" cy="283006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783" y="3573016"/>
            <a:ext cx="2140237" cy="286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Caso</a:t>
            </a:r>
            <a:r>
              <a:rPr lang="en-US" dirty="0" smtClean="0"/>
              <a:t> </a:t>
            </a:r>
            <a:r>
              <a:rPr lang="en-US" dirty="0" err="1" smtClean="0"/>
              <a:t>Clínico</a:t>
            </a:r>
            <a:r>
              <a:rPr lang="en-US" dirty="0" smtClean="0"/>
              <a:t> 5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53 </a:t>
            </a:r>
            <a:r>
              <a:rPr lang="en-US" sz="2400" dirty="0" err="1" smtClean="0"/>
              <a:t>anos</a:t>
            </a:r>
            <a:r>
              <a:rPr lang="en-US" sz="2400" dirty="0" smtClean="0"/>
              <a:t>, </a:t>
            </a:r>
            <a:r>
              <a:rPr lang="en-US" sz="2400" dirty="0" err="1" smtClean="0"/>
              <a:t>segurança</a:t>
            </a:r>
            <a:endParaRPr lang="en-US" sz="2400" dirty="0" smtClean="0"/>
          </a:p>
          <a:p>
            <a:pPr lvl="1"/>
            <a:r>
              <a:rPr lang="en-US" sz="2000" dirty="0" err="1" smtClean="0"/>
              <a:t>Queda</a:t>
            </a:r>
            <a:r>
              <a:rPr lang="en-US" sz="2000" dirty="0" smtClean="0"/>
              <a:t> de </a:t>
            </a:r>
            <a:r>
              <a:rPr lang="en-US" sz="2000" dirty="0" err="1" smtClean="0"/>
              <a:t>laje</a:t>
            </a:r>
            <a:r>
              <a:rPr lang="en-US" sz="2000" dirty="0" smtClean="0"/>
              <a:t> com </a:t>
            </a:r>
            <a:r>
              <a:rPr lang="en-US" sz="2000" dirty="0" err="1" smtClean="0"/>
              <a:t>fratura</a:t>
            </a:r>
            <a:r>
              <a:rPr lang="en-US" sz="2000" dirty="0" smtClean="0"/>
              <a:t> de L1 e </a:t>
            </a:r>
            <a:r>
              <a:rPr lang="en-US" sz="2000" dirty="0" err="1" smtClean="0"/>
              <a:t>radiculopatia</a:t>
            </a:r>
            <a:r>
              <a:rPr lang="en-US" sz="2000" dirty="0" smtClean="0"/>
              <a:t> </a:t>
            </a:r>
            <a:r>
              <a:rPr lang="en-US" sz="2000" dirty="0" err="1" smtClean="0"/>
              <a:t>sensitiva</a:t>
            </a:r>
            <a:endParaRPr lang="en-US" dirty="0"/>
          </a:p>
          <a:p>
            <a:pPr marL="2286000" lvl="5" indent="0">
              <a:buNone/>
            </a:pPr>
            <a:endParaRPr lang="en-US" dirty="0"/>
          </a:p>
          <a:p>
            <a:pPr marL="2286000" lvl="5" indent="0">
              <a:buNone/>
            </a:pPr>
            <a:r>
              <a:rPr lang="en-US" dirty="0" smtClean="0"/>
              <a:t>                       </a:t>
            </a:r>
            <a:endParaRPr lang="en-US" sz="3600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054" y="2780782"/>
            <a:ext cx="2195226" cy="335544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037" y="3068960"/>
            <a:ext cx="2064154" cy="276357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949" y="2868773"/>
            <a:ext cx="2374781" cy="317945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748" y="2868772"/>
            <a:ext cx="2374780" cy="317945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24" y="2780782"/>
            <a:ext cx="1646093" cy="335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1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Exame</a:t>
            </a:r>
            <a:r>
              <a:rPr lang="en-US" dirty="0" smtClean="0"/>
              <a:t> </a:t>
            </a:r>
            <a:r>
              <a:rPr lang="en-US" dirty="0" err="1" smtClean="0"/>
              <a:t>Físico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Perícia</a:t>
            </a:r>
            <a:endParaRPr lang="en-US" dirty="0"/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1919536" y="1628801"/>
            <a:ext cx="8928992" cy="4525963"/>
          </a:xfrm>
        </p:spPr>
        <p:txBody>
          <a:bodyPr/>
          <a:lstStyle/>
          <a:p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Subjetivo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    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Objetivo</a:t>
            </a: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Aspectos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importantes</a:t>
            </a: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Atitude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do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paciente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     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balanço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coronal e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sagital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lvl="1"/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Trofismo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muscular       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mensurar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e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comparar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Distrofias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simpático-reflexas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r>
              <a:rPr lang="en-US" sz="2000" dirty="0" err="1">
                <a:solidFill>
                  <a:srgbClr val="000000"/>
                </a:solidFill>
                <a:cs typeface="Arial"/>
              </a:rPr>
              <a:t>Marcha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      </a:t>
            </a:r>
            <a:r>
              <a:rPr lang="en-US" sz="2000" dirty="0" err="1">
                <a:solidFill>
                  <a:srgbClr val="000000"/>
                </a:solidFill>
                <a:cs typeface="Arial"/>
              </a:rPr>
              <a:t>observar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Arial"/>
              </a:rPr>
              <a:t>padrões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Arial"/>
              </a:rPr>
              <a:t>comuns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e 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incomuns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Sentar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levantar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despir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-se,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vestir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-se        </a:t>
            </a:r>
          </a:p>
          <a:p>
            <a:pPr lvl="2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"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observar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sem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ser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notado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"</a:t>
            </a:r>
          </a:p>
          <a:p>
            <a:pPr marL="457200" lvl="1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914400" lvl="2" indent="0">
              <a:buNone/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" name="Seta para a Direita 3"/>
          <p:cNvSpPr/>
          <p:nvPr/>
        </p:nvSpPr>
        <p:spPr>
          <a:xfrm>
            <a:off x="3719736" y="1844824"/>
            <a:ext cx="216024" cy="45719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a Direita 4"/>
          <p:cNvSpPr/>
          <p:nvPr/>
        </p:nvSpPr>
        <p:spPr>
          <a:xfrm>
            <a:off x="5015880" y="3095249"/>
            <a:ext cx="216024" cy="45719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>
            <a:off x="5015880" y="3501008"/>
            <a:ext cx="216024" cy="45719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a Direita 7"/>
          <p:cNvSpPr/>
          <p:nvPr/>
        </p:nvSpPr>
        <p:spPr>
          <a:xfrm>
            <a:off x="3732721" y="4221088"/>
            <a:ext cx="216024" cy="45719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6" descr="Captura de Tela 2012-09-27 às 11.29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954" y="1484784"/>
            <a:ext cx="17145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Resumo – Per</a:t>
            </a:r>
            <a:r>
              <a:rPr lang="en-US" dirty="0" err="1" smtClean="0"/>
              <a:t>ícia</a:t>
            </a:r>
            <a:r>
              <a:rPr lang="en-US" dirty="0" smtClean="0"/>
              <a:t> da</a:t>
            </a:r>
            <a:r>
              <a:rPr lang="pt-BR" dirty="0" smtClean="0"/>
              <a:t> Coluna Vertebral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Focar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aspectos</a:t>
            </a:r>
            <a:r>
              <a:rPr lang="en-US" dirty="0" smtClean="0"/>
              <a:t> </a:t>
            </a:r>
            <a:r>
              <a:rPr lang="en-US" dirty="0" err="1" smtClean="0"/>
              <a:t>objetivos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Atividade</a:t>
            </a:r>
            <a:r>
              <a:rPr lang="en-US" dirty="0" smtClean="0"/>
              <a:t> </a:t>
            </a:r>
            <a:r>
              <a:rPr lang="en-US" dirty="0" err="1" smtClean="0"/>
              <a:t>laborativa</a:t>
            </a:r>
            <a:r>
              <a:rPr lang="en-US" dirty="0" smtClean="0"/>
              <a:t> habitual</a:t>
            </a:r>
          </a:p>
          <a:p>
            <a:endParaRPr lang="en-US" dirty="0" smtClean="0"/>
          </a:p>
          <a:p>
            <a:r>
              <a:rPr lang="en-US" dirty="0" err="1" smtClean="0"/>
              <a:t>Análise</a:t>
            </a:r>
            <a:r>
              <a:rPr lang="en-US" dirty="0" smtClean="0"/>
              <a:t> das </a:t>
            </a:r>
            <a:r>
              <a:rPr lang="en-US" dirty="0" err="1" smtClean="0"/>
              <a:t>imagens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fundamental (</a:t>
            </a:r>
            <a:r>
              <a:rPr lang="en-US" dirty="0" err="1"/>
              <a:t>c</a:t>
            </a:r>
            <a:r>
              <a:rPr lang="en-US" dirty="0" err="1" smtClean="0"/>
              <a:t>uidado</a:t>
            </a:r>
            <a:r>
              <a:rPr lang="en-US" dirty="0" smtClean="0"/>
              <a:t> com </a:t>
            </a:r>
            <a:r>
              <a:rPr lang="en-US" dirty="0" err="1" smtClean="0"/>
              <a:t>laudos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err="1" smtClean="0"/>
              <a:t>Correlação</a:t>
            </a:r>
            <a:r>
              <a:rPr lang="en-US" dirty="0" smtClean="0"/>
              <a:t> </a:t>
            </a:r>
            <a:r>
              <a:rPr lang="en-US" dirty="0" err="1" smtClean="0"/>
              <a:t>clínica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obrigatória</a:t>
            </a:r>
            <a:r>
              <a:rPr lang="en-US" dirty="0" smtClean="0"/>
              <a:t> – </a:t>
            </a:r>
            <a:r>
              <a:rPr lang="en-US" dirty="0" err="1" smtClean="0"/>
              <a:t>Falsos</a:t>
            </a:r>
            <a:r>
              <a:rPr lang="en-US" dirty="0" smtClean="0"/>
              <a:t> +</a:t>
            </a:r>
          </a:p>
          <a:p>
            <a:endParaRPr lang="en-US" dirty="0" smtClean="0"/>
          </a:p>
          <a:p>
            <a:r>
              <a:rPr lang="en-US" dirty="0" err="1" smtClean="0"/>
              <a:t>Operou</a:t>
            </a:r>
            <a:r>
              <a:rPr lang="en-US" dirty="0" smtClean="0"/>
              <a:t>?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porte</a:t>
            </a:r>
            <a:r>
              <a:rPr lang="en-US" dirty="0" smtClean="0"/>
              <a:t> da </a:t>
            </a:r>
            <a:r>
              <a:rPr lang="en-US" dirty="0" err="1" smtClean="0"/>
              <a:t>cirurgia</a:t>
            </a:r>
            <a:r>
              <a:rPr lang="en-US" dirty="0" smtClean="0"/>
              <a:t> e tempo de </a:t>
            </a:r>
            <a:r>
              <a:rPr lang="en-US" dirty="0" err="1" smtClean="0"/>
              <a:t>evolução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565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423592" y="2492896"/>
            <a:ext cx="73755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5400" dirty="0" smtClean="0">
                <a:latin typeface="+mj-lt"/>
              </a:rPr>
              <a:t>Obrigado</a:t>
            </a:r>
            <a:endParaRPr lang="en-US" sz="5400" dirty="0">
              <a:latin typeface="+mj-lt"/>
              <a:cs typeface="Arial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35609" y="5589240"/>
            <a:ext cx="32960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Contato:</a:t>
            </a:r>
          </a:p>
          <a:p>
            <a:r>
              <a:rPr lang="pt-BR" sz="1600" dirty="0" smtClean="0"/>
              <a:t>(11) 3459-2128 / (11) 99960-1592</a:t>
            </a:r>
          </a:p>
          <a:p>
            <a:r>
              <a:rPr lang="pt-BR" sz="1600" dirty="0" smtClean="0">
                <a:hlinkClick r:id="rId2"/>
              </a:rPr>
              <a:t>contatolucianopellegrino@gmail.com</a:t>
            </a:r>
            <a:endParaRPr lang="pt-BR" sz="1600" dirty="0" smtClean="0"/>
          </a:p>
          <a:p>
            <a:r>
              <a:rPr lang="pt-BR" sz="1600" dirty="0" smtClean="0">
                <a:hlinkClick r:id="rId3"/>
              </a:rPr>
              <a:t>www.lucianopellegrino.com.br</a:t>
            </a:r>
            <a:endParaRPr lang="pt-BR" sz="1600" dirty="0" smtClean="0"/>
          </a:p>
          <a:p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90329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Sinais</a:t>
            </a:r>
            <a:r>
              <a:rPr lang="en-US" dirty="0" smtClean="0"/>
              <a:t> </a:t>
            </a:r>
            <a:r>
              <a:rPr lang="en-US" dirty="0" err="1" smtClean="0"/>
              <a:t>não-orgânicos</a:t>
            </a:r>
            <a:r>
              <a:rPr lang="en-US" dirty="0" smtClean="0"/>
              <a:t> de Waddell</a:t>
            </a:r>
            <a:endParaRPr lang="en-US" dirty="0"/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1950368" y="1628801"/>
            <a:ext cx="8291264" cy="4525963"/>
          </a:xfrm>
        </p:spPr>
        <p:txBody>
          <a:bodyPr/>
          <a:lstStyle/>
          <a:p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Sinais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comportamentais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ou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inapropriados</a:t>
            </a:r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3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ou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+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sinais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alibri" charset="0"/>
            </a:endParaRPr>
          </a:p>
        </p:txBody>
      </p:sp>
      <p:graphicFrame>
        <p:nvGraphicFramePr>
          <p:cNvPr id="4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580341"/>
              </p:ext>
            </p:extLst>
          </p:nvPr>
        </p:nvGraphicFramePr>
        <p:xfrm>
          <a:off x="1559496" y="2565398"/>
          <a:ext cx="9865096" cy="3761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8833"/>
                <a:gridCol w="7516263"/>
              </a:tblGrid>
              <a:tr h="479981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Tipos</a:t>
                      </a:r>
                      <a:r>
                        <a:rPr lang="en-US" dirty="0" smtClean="0"/>
                        <a:t> de testes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Sinal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não-orgânico</a:t>
                      </a:r>
                      <a:endParaRPr lang="en-US" dirty="0"/>
                    </a:p>
                  </a:txBody>
                  <a:tcPr/>
                </a:tc>
              </a:tr>
              <a:tr h="413975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1) </a:t>
                      </a:r>
                      <a:r>
                        <a:rPr lang="en-US" dirty="0" err="1" smtClean="0"/>
                        <a:t>Dor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lphaLcPeriod"/>
                      </a:pPr>
                      <a:r>
                        <a:rPr lang="en-US" baseline="0" dirty="0" smtClean="0"/>
                        <a:t>s</a:t>
                      </a:r>
                      <a:r>
                        <a:rPr lang="en-US" dirty="0" smtClean="0"/>
                        <a:t>uperficial</a:t>
                      </a:r>
                      <a:r>
                        <a:rPr lang="en-US" baseline="0" dirty="0" smtClean="0"/>
                        <a:t> – </a:t>
                      </a:r>
                      <a:r>
                        <a:rPr lang="en-US" baseline="0" dirty="0" err="1" smtClean="0"/>
                        <a:t>dor</a:t>
                      </a:r>
                      <a:r>
                        <a:rPr lang="en-US" baseline="0" dirty="0" smtClean="0"/>
                        <a:t> com </a:t>
                      </a:r>
                      <a:r>
                        <a:rPr lang="en-US" baseline="0" dirty="0" err="1" smtClean="0"/>
                        <a:t>leve</a:t>
                      </a:r>
                      <a:r>
                        <a:rPr lang="en-US" baseline="0" dirty="0" smtClean="0"/>
                        <a:t> toque da </a:t>
                      </a:r>
                      <a:r>
                        <a:rPr lang="en-US" baseline="0" dirty="0" err="1" smtClean="0"/>
                        <a:t>pele</a:t>
                      </a:r>
                      <a:endParaRPr lang="en-US" baseline="0" dirty="0" smtClean="0"/>
                    </a:p>
                    <a:p>
                      <a:pPr marL="342900" indent="-342900" algn="l">
                        <a:buAutoNum type="alphaLcPeriod"/>
                      </a:pPr>
                      <a:r>
                        <a:rPr lang="en-US" baseline="0" dirty="0" err="1" smtClean="0"/>
                        <a:t>profunda</a:t>
                      </a:r>
                      <a:r>
                        <a:rPr lang="en-US" baseline="0" dirty="0" smtClean="0"/>
                        <a:t> – </a:t>
                      </a:r>
                      <a:r>
                        <a:rPr lang="en-US" baseline="0" dirty="0" err="1" smtClean="0"/>
                        <a:t>não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anatômica</a:t>
                      </a:r>
                      <a:r>
                        <a:rPr lang="en-US" baseline="0" dirty="0" smtClean="0"/>
                        <a:t> e </a:t>
                      </a:r>
                      <a:r>
                        <a:rPr lang="en-US" baseline="0" dirty="0" err="1" smtClean="0"/>
                        <a:t>difusa</a:t>
                      </a:r>
                      <a:endParaRPr lang="en-US" dirty="0"/>
                    </a:p>
                  </a:txBody>
                  <a:tcPr/>
                </a:tc>
              </a:tr>
              <a:tr h="595971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2) </a:t>
                      </a:r>
                      <a:r>
                        <a:rPr lang="en-US" dirty="0" err="1" smtClean="0"/>
                        <a:t>Simulação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lphaLcPeriod"/>
                      </a:pPr>
                      <a:r>
                        <a:rPr lang="en-US" dirty="0" err="1" smtClean="0"/>
                        <a:t>dor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lombar</a:t>
                      </a:r>
                      <a:r>
                        <a:rPr lang="en-US" baseline="0" dirty="0" smtClean="0"/>
                        <a:t> com </a:t>
                      </a:r>
                      <a:r>
                        <a:rPr lang="en-US" baseline="0" dirty="0" err="1" smtClean="0"/>
                        <a:t>c</a:t>
                      </a:r>
                      <a:r>
                        <a:rPr lang="en-US" dirty="0" err="1" smtClean="0"/>
                        <a:t>ompressão</a:t>
                      </a:r>
                      <a:r>
                        <a:rPr lang="en-US" dirty="0" smtClean="0"/>
                        <a:t> axial da </a:t>
                      </a:r>
                      <a:r>
                        <a:rPr lang="en-US" dirty="0" err="1" smtClean="0"/>
                        <a:t>cabeça</a:t>
                      </a:r>
                      <a:endParaRPr lang="en-US" dirty="0" smtClean="0"/>
                    </a:p>
                    <a:p>
                      <a:pPr marL="342900" indent="-342900" algn="l">
                        <a:buAutoNum type="alphaLcPeriod"/>
                      </a:pPr>
                      <a:r>
                        <a:rPr lang="en-US" dirty="0" err="1" smtClean="0"/>
                        <a:t>dor</a:t>
                      </a:r>
                      <a:r>
                        <a:rPr lang="en-US" dirty="0" smtClean="0"/>
                        <a:t> c/ </a:t>
                      </a:r>
                      <a:r>
                        <a:rPr lang="en-US" dirty="0" err="1" smtClean="0"/>
                        <a:t>rotação</a:t>
                      </a:r>
                      <a:r>
                        <a:rPr lang="en-US" dirty="0" smtClean="0"/>
                        <a:t> dos </a:t>
                      </a:r>
                      <a:r>
                        <a:rPr lang="en-US" dirty="0" err="1" smtClean="0"/>
                        <a:t>ombros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ou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quadris</a:t>
                      </a:r>
                      <a:endParaRPr lang="en-US" dirty="0"/>
                    </a:p>
                  </a:txBody>
                  <a:tcPr/>
                </a:tc>
              </a:tr>
              <a:tr h="41718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3) </a:t>
                      </a:r>
                      <a:r>
                        <a:rPr lang="en-US" dirty="0" err="1" smtClean="0"/>
                        <a:t>Distração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lphaLcPeriod"/>
                      </a:pPr>
                      <a:r>
                        <a:rPr lang="en-US" dirty="0" err="1" smtClean="0"/>
                        <a:t>testar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Lasègue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distraindo</a:t>
                      </a:r>
                      <a:r>
                        <a:rPr lang="en-US" baseline="0" dirty="0" smtClean="0"/>
                        <a:t> o </a:t>
                      </a:r>
                      <a:r>
                        <a:rPr lang="en-US" baseline="0" dirty="0" err="1" smtClean="0"/>
                        <a:t>paciente</a:t>
                      </a:r>
                      <a:endParaRPr lang="en-US" baseline="0" dirty="0" smtClean="0"/>
                    </a:p>
                    <a:p>
                      <a:pPr marL="0" indent="0" algn="l">
                        <a:buNone/>
                      </a:pPr>
                      <a:endParaRPr lang="en-US" baseline="0" dirty="0" smtClean="0"/>
                    </a:p>
                  </a:txBody>
                  <a:tcPr/>
                </a:tc>
              </a:tr>
              <a:tr h="595971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4) Regional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lphaLcPeriod"/>
                      </a:pPr>
                      <a:r>
                        <a:rPr lang="en-US" dirty="0" err="1" smtClean="0"/>
                        <a:t>fraqueza</a:t>
                      </a:r>
                      <a:r>
                        <a:rPr lang="en-US" dirty="0" smtClean="0"/>
                        <a:t> muscular </a:t>
                      </a:r>
                      <a:r>
                        <a:rPr lang="en-US" dirty="0" err="1" smtClean="0"/>
                        <a:t>não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explicada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anatomicamente</a:t>
                      </a:r>
                      <a:endParaRPr lang="en-US" dirty="0" smtClean="0"/>
                    </a:p>
                    <a:p>
                      <a:pPr marL="342900" indent="-342900" algn="l">
                        <a:buAutoNum type="alphaLcPeriod"/>
                      </a:pPr>
                      <a:r>
                        <a:rPr lang="en-US" dirty="0" err="1" smtClean="0"/>
                        <a:t>alteração</a:t>
                      </a:r>
                      <a:r>
                        <a:rPr lang="en-US" dirty="0" smtClean="0"/>
                        <a:t> de </a:t>
                      </a:r>
                      <a:r>
                        <a:rPr lang="en-US" dirty="0" err="1" smtClean="0"/>
                        <a:t>sensibilidade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não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anatômica</a:t>
                      </a:r>
                      <a:endParaRPr lang="en-US" dirty="0"/>
                    </a:p>
                  </a:txBody>
                  <a:tcPr/>
                </a:tc>
              </a:tr>
              <a:tr h="721071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5) </a:t>
                      </a:r>
                      <a:r>
                        <a:rPr lang="en-US" dirty="0" err="1" smtClean="0"/>
                        <a:t>Reação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exagerada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lphaLcPeriod"/>
                      </a:pPr>
                      <a:r>
                        <a:rPr lang="en-US" dirty="0" err="1" smtClean="0"/>
                        <a:t>Verbalização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ou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expressão</a:t>
                      </a:r>
                      <a:r>
                        <a:rPr lang="en-US" dirty="0" smtClean="0"/>
                        <a:t> facial </a:t>
                      </a:r>
                      <a:r>
                        <a:rPr lang="en-US" dirty="0" err="1" smtClean="0"/>
                        <a:t>exagerada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tremores</a:t>
                      </a:r>
                      <a:r>
                        <a:rPr lang="en-US" baseline="0" dirty="0" smtClean="0"/>
                        <a:t> e </a:t>
                      </a:r>
                      <a:r>
                        <a:rPr lang="en-US" baseline="0" dirty="0" err="1" smtClean="0"/>
                        <a:t>reações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incomuns</a:t>
                      </a:r>
                      <a:endParaRPr lang="en-US" baseline="0" dirty="0" smtClean="0"/>
                    </a:p>
                    <a:p>
                      <a:pPr marL="342900" indent="-342900" algn="l">
                        <a:buAutoNum type="alphaLcPeriod"/>
                      </a:pP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tângulo 2"/>
          <p:cNvSpPr/>
          <p:nvPr/>
        </p:nvSpPr>
        <p:spPr>
          <a:xfrm>
            <a:off x="2365376" y="6309320"/>
            <a:ext cx="76190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err="1" smtClean="0">
                <a:latin typeface="Times" charset="0"/>
              </a:rPr>
              <a:t>Waddell</a:t>
            </a:r>
            <a:r>
              <a:rPr lang="pt-BR" sz="1200" dirty="0" smtClean="0">
                <a:latin typeface="Times" charset="0"/>
              </a:rPr>
              <a:t> </a:t>
            </a:r>
            <a:r>
              <a:rPr lang="pt-BR" sz="1200" dirty="0" err="1">
                <a:latin typeface="Times" charset="0"/>
              </a:rPr>
              <a:t>G</a:t>
            </a:r>
            <a:r>
              <a:rPr lang="pt-BR" sz="1200" dirty="0">
                <a:latin typeface="Times" charset="0"/>
              </a:rPr>
              <a:t>, </a:t>
            </a:r>
            <a:r>
              <a:rPr lang="pt-BR" sz="1200" dirty="0" err="1">
                <a:latin typeface="Times" charset="0"/>
              </a:rPr>
              <a:t>McCulloch</a:t>
            </a:r>
            <a:r>
              <a:rPr lang="pt-BR" sz="1200" dirty="0">
                <a:latin typeface="Times" charset="0"/>
              </a:rPr>
              <a:t> JA, </a:t>
            </a:r>
            <a:r>
              <a:rPr lang="pt-BR" sz="1200" dirty="0" err="1">
                <a:latin typeface="Times" charset="0"/>
              </a:rPr>
              <a:t>Kummel</a:t>
            </a:r>
            <a:r>
              <a:rPr lang="pt-BR" sz="1200" dirty="0">
                <a:latin typeface="Times" charset="0"/>
              </a:rPr>
              <a:t> E, </a:t>
            </a:r>
            <a:r>
              <a:rPr lang="pt-BR" sz="1200" dirty="0" err="1">
                <a:latin typeface="Times" charset="0"/>
              </a:rPr>
              <a:t>Venner</a:t>
            </a:r>
            <a:r>
              <a:rPr lang="pt-BR" sz="1200" dirty="0">
                <a:latin typeface="Times" charset="0"/>
              </a:rPr>
              <a:t> RM. </a:t>
            </a:r>
            <a:r>
              <a:rPr lang="pt-BR" sz="1200" dirty="0" err="1">
                <a:latin typeface="Times" charset="0"/>
              </a:rPr>
              <a:t>Nonorganic</a:t>
            </a:r>
            <a:r>
              <a:rPr lang="pt-BR" sz="1200" dirty="0">
                <a:latin typeface="Times" charset="0"/>
              </a:rPr>
              <a:t> </a:t>
            </a:r>
            <a:r>
              <a:rPr lang="pt-BR" sz="1200" dirty="0" err="1">
                <a:latin typeface="Times" charset="0"/>
              </a:rPr>
              <a:t>physical</a:t>
            </a:r>
            <a:r>
              <a:rPr lang="pt-BR" sz="1200" dirty="0">
                <a:latin typeface="Times" charset="0"/>
              </a:rPr>
              <a:t> </a:t>
            </a:r>
            <a:r>
              <a:rPr lang="pt-BR" sz="1200" dirty="0" err="1">
                <a:latin typeface="Times" charset="0"/>
              </a:rPr>
              <a:t>signs</a:t>
            </a:r>
            <a:r>
              <a:rPr lang="pt-BR" sz="1200" dirty="0">
                <a:latin typeface="Times" charset="0"/>
              </a:rPr>
              <a:t> in </a:t>
            </a:r>
            <a:r>
              <a:rPr lang="pt-BR" sz="1200" dirty="0" err="1">
                <a:latin typeface="Times" charset="0"/>
              </a:rPr>
              <a:t>low-back</a:t>
            </a:r>
            <a:r>
              <a:rPr lang="pt-BR" sz="1200" dirty="0">
                <a:latin typeface="Times" charset="0"/>
              </a:rPr>
              <a:t> </a:t>
            </a:r>
            <a:r>
              <a:rPr lang="pt-BR" sz="1200" dirty="0" err="1">
                <a:latin typeface="Times" charset="0"/>
              </a:rPr>
              <a:t>pain</a:t>
            </a:r>
            <a:r>
              <a:rPr lang="pt-BR" sz="1200" dirty="0">
                <a:latin typeface="Times" charset="0"/>
              </a:rPr>
              <a:t>. </a:t>
            </a:r>
            <a:r>
              <a:rPr lang="pt-BR" sz="1200" b="1" i="1" dirty="0" err="1">
                <a:latin typeface="Times" charset="0"/>
              </a:rPr>
              <a:t>Spine</a:t>
            </a:r>
            <a:r>
              <a:rPr lang="pt-BR" sz="1200" b="1" i="1" dirty="0">
                <a:latin typeface="Times" charset="0"/>
              </a:rPr>
              <a:t>. </a:t>
            </a:r>
            <a:r>
              <a:rPr lang="pt-BR" sz="1200" dirty="0" smtClean="0">
                <a:latin typeface="Times" charset="0"/>
              </a:rPr>
              <a:t>1980;5:117-125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44090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Data 4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pt-BR" sz="1000"/>
          </a:p>
        </p:txBody>
      </p:sp>
      <p:sp>
        <p:nvSpPr>
          <p:cNvPr id="8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pt-BR" sz="1000"/>
          </a:p>
        </p:txBody>
      </p:sp>
      <p:sp>
        <p:nvSpPr>
          <p:cNvPr id="5" name="Rectangle 7"/>
          <p:cNvSpPr txBox="1">
            <a:spLocks noRot="1" noChangeArrowheads="1"/>
          </p:cNvSpPr>
          <p:nvPr/>
        </p:nvSpPr>
        <p:spPr bwMode="auto">
          <a:xfrm>
            <a:off x="1905000" y="1752601"/>
            <a:ext cx="4167188" cy="44227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pt-BR" sz="2400" dirty="0">
                <a:solidFill>
                  <a:srgbClr val="000000"/>
                </a:solidFill>
                <a:latin typeface="Arial" charset="0"/>
              </a:rPr>
              <a:t>Exame Neurológico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75060"/>
              </p:ext>
            </p:extLst>
          </p:nvPr>
        </p:nvGraphicFramePr>
        <p:xfrm>
          <a:off x="1991544" y="2348881"/>
          <a:ext cx="8352928" cy="3908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/>
                <a:gridCol w="3168352"/>
                <a:gridCol w="2088232"/>
                <a:gridCol w="2088232"/>
              </a:tblGrid>
              <a:tr h="268835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Nível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Reflexos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Sensibilidade</a:t>
                      </a:r>
                      <a:endParaRPr lang="en-US" dirty="0"/>
                    </a:p>
                  </a:txBody>
                  <a:tcPr/>
                </a:tc>
              </a:tr>
              <a:tr h="46401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Flexores</a:t>
                      </a:r>
                      <a:r>
                        <a:rPr lang="en-US" dirty="0" smtClean="0"/>
                        <a:t> do </a:t>
                      </a:r>
                      <a:r>
                        <a:rPr lang="en-US" dirty="0" err="1" smtClean="0"/>
                        <a:t>cotovelo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Biceps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Face lateral do </a:t>
                      </a:r>
                      <a:r>
                        <a:rPr lang="en-US" dirty="0" err="1" smtClean="0"/>
                        <a:t>braço</a:t>
                      </a:r>
                      <a:endParaRPr lang="en-US" dirty="0"/>
                    </a:p>
                  </a:txBody>
                  <a:tcPr/>
                </a:tc>
              </a:tr>
              <a:tr h="66288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Extensores</a:t>
                      </a:r>
                      <a:r>
                        <a:rPr lang="en-US" dirty="0" smtClean="0"/>
                        <a:t> do </a:t>
                      </a:r>
                      <a:r>
                        <a:rPr lang="en-US" dirty="0" err="1" smtClean="0"/>
                        <a:t>punho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Braquiorradial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Face lateral do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antebraço</a:t>
                      </a:r>
                      <a:r>
                        <a:rPr lang="en-US" baseline="0" dirty="0" smtClean="0"/>
                        <a:t> 1</a:t>
                      </a:r>
                      <a:r>
                        <a:rPr lang="en-US" baseline="30000" dirty="0" smtClean="0"/>
                        <a:t>o</a:t>
                      </a:r>
                      <a:r>
                        <a:rPr lang="en-US" baseline="0" dirty="0" smtClean="0"/>
                        <a:t>/2</a:t>
                      </a:r>
                      <a:r>
                        <a:rPr lang="en-US" baseline="30000" dirty="0" smtClean="0"/>
                        <a:t>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dedos</a:t>
                      </a:r>
                      <a:endParaRPr lang="en-US" dirty="0"/>
                    </a:p>
                  </a:txBody>
                  <a:tcPr/>
                </a:tc>
              </a:tr>
              <a:tr h="46401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Extensor</a:t>
                      </a:r>
                      <a:r>
                        <a:rPr lang="en-US" baseline="0" dirty="0" smtClean="0"/>
                        <a:t> do </a:t>
                      </a:r>
                      <a:r>
                        <a:rPr lang="en-US" baseline="0" dirty="0" err="1" smtClean="0"/>
                        <a:t>cotovelo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Tríceps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r>
                        <a:rPr lang="en-US" baseline="30000" dirty="0" smtClean="0"/>
                        <a:t>o </a:t>
                      </a:r>
                      <a:r>
                        <a:rPr lang="en-US" baseline="0" dirty="0" err="1" smtClean="0"/>
                        <a:t>dedo</a:t>
                      </a:r>
                      <a:endParaRPr lang="en-US" dirty="0"/>
                    </a:p>
                  </a:txBody>
                  <a:tcPr/>
                </a:tc>
              </a:tr>
              <a:tr h="8617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Flexor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profundo</a:t>
                      </a:r>
                      <a:r>
                        <a:rPr lang="en-US" baseline="0" dirty="0" smtClean="0"/>
                        <a:t> 3</a:t>
                      </a:r>
                      <a:r>
                        <a:rPr lang="en-US" baseline="30000" dirty="0" smtClean="0"/>
                        <a:t>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dedo</a:t>
                      </a:r>
                      <a:r>
                        <a:rPr lang="en-US" baseline="0" dirty="0" smtClean="0"/>
                        <a:t> / </a:t>
                      </a:r>
                      <a:r>
                        <a:rPr lang="en-US" baseline="0" dirty="0" err="1" smtClean="0"/>
                        <a:t>Intrínsecos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r>
                        <a:rPr lang="en-US" baseline="30000" dirty="0" smtClean="0"/>
                        <a:t>o</a:t>
                      </a:r>
                      <a:r>
                        <a:rPr lang="en-US" baseline="0" dirty="0" smtClean="0"/>
                        <a:t> e 5</a:t>
                      </a:r>
                      <a:r>
                        <a:rPr lang="en-US" baseline="30000" dirty="0" smtClean="0"/>
                        <a:t>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dedos</a:t>
                      </a:r>
                      <a:r>
                        <a:rPr lang="en-US" baseline="0" dirty="0" smtClean="0"/>
                        <a:t> / Face medial do </a:t>
                      </a:r>
                      <a:r>
                        <a:rPr lang="en-US" baseline="0" dirty="0" err="1" smtClean="0"/>
                        <a:t>antebraço</a:t>
                      </a:r>
                      <a:endParaRPr lang="en-US" dirty="0"/>
                    </a:p>
                  </a:txBody>
                  <a:tcPr/>
                </a:tc>
              </a:tr>
              <a:tr h="66288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Adutor</a:t>
                      </a:r>
                      <a:r>
                        <a:rPr lang="en-US" dirty="0" smtClean="0"/>
                        <a:t> 5</a:t>
                      </a:r>
                      <a:r>
                        <a:rPr lang="en-US" baseline="30000" dirty="0" smtClean="0"/>
                        <a:t>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dedo</a:t>
                      </a:r>
                      <a:r>
                        <a:rPr lang="en-US" baseline="0" dirty="0" smtClean="0"/>
                        <a:t> / </a:t>
                      </a:r>
                      <a:r>
                        <a:rPr lang="en-US" baseline="0" dirty="0" err="1" smtClean="0"/>
                        <a:t>Intrínsecos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Face medial do </a:t>
                      </a:r>
                      <a:r>
                        <a:rPr lang="en-US" dirty="0" err="1" smtClean="0"/>
                        <a:t>cotovelo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057400" y="473075"/>
            <a:ext cx="8153400" cy="1143000"/>
          </a:xfrm>
        </p:spPr>
        <p:txBody>
          <a:bodyPr/>
          <a:lstStyle/>
          <a:p>
            <a:r>
              <a:rPr lang="en-US" dirty="0" err="1" smtClean="0"/>
              <a:t>Coluna</a:t>
            </a:r>
            <a:r>
              <a:rPr lang="en-US" dirty="0" smtClean="0"/>
              <a:t> Cervical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56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2133601" y="1905000"/>
            <a:ext cx="938064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accent2"/>
              </a:buClr>
              <a:buFont typeface="Wingdings" charset="0"/>
              <a:buChar char="§"/>
            </a:pPr>
            <a:r>
              <a:rPr lang="pt-BR" dirty="0"/>
              <a:t> C5</a:t>
            </a:r>
            <a:endParaRPr lang="pt-BR" sz="2800" dirty="0"/>
          </a:p>
        </p:txBody>
      </p:sp>
      <p:sp>
        <p:nvSpPr>
          <p:cNvPr id="24581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pt-BR" sz="1000"/>
          </a:p>
        </p:txBody>
      </p:sp>
      <p:pic>
        <p:nvPicPr>
          <p:cNvPr id="5" name="Picture 4" descr="REFLEXO C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7" y="2780928"/>
            <a:ext cx="2748305" cy="2520280"/>
          </a:xfrm>
          <a:prstGeom prst="rect">
            <a:avLst/>
          </a:prstGeom>
        </p:spPr>
      </p:pic>
      <p:sp>
        <p:nvSpPr>
          <p:cNvPr id="7" name="Espaço Reservado para Data 3"/>
          <p:cNvSpPr txBox="1">
            <a:spLocks/>
          </p:cNvSpPr>
          <p:nvPr/>
        </p:nvSpPr>
        <p:spPr>
          <a:xfrm>
            <a:off x="2423592" y="5517232"/>
            <a:ext cx="1872208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Sensibilidade / dor</a:t>
            </a:r>
          </a:p>
        </p:txBody>
      </p:sp>
      <p:sp>
        <p:nvSpPr>
          <p:cNvPr id="8" name="Espaço Reservado para Data 3"/>
          <p:cNvSpPr txBox="1">
            <a:spLocks/>
          </p:cNvSpPr>
          <p:nvPr/>
        </p:nvSpPr>
        <p:spPr>
          <a:xfrm>
            <a:off x="5807968" y="5517232"/>
            <a:ext cx="936104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Motor</a:t>
            </a:r>
          </a:p>
        </p:txBody>
      </p:sp>
      <p:sp>
        <p:nvSpPr>
          <p:cNvPr id="9" name="Espaço Reservado para Data 3"/>
          <p:cNvSpPr txBox="1">
            <a:spLocks/>
          </p:cNvSpPr>
          <p:nvPr/>
        </p:nvSpPr>
        <p:spPr>
          <a:xfrm>
            <a:off x="8688288" y="5517232"/>
            <a:ext cx="936104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Reflexo</a:t>
            </a:r>
          </a:p>
        </p:txBody>
      </p:sp>
      <p:pic>
        <p:nvPicPr>
          <p:cNvPr id="10" name="Picture 9" descr="sensibilidade c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5" y="2780928"/>
            <a:ext cx="2584743" cy="2520280"/>
          </a:xfrm>
          <a:prstGeom prst="rect">
            <a:avLst/>
          </a:prstGeom>
        </p:spPr>
      </p:pic>
      <p:pic>
        <p:nvPicPr>
          <p:cNvPr id="11" name="Picture 10" descr="MUSCULO BICEP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2780928"/>
            <a:ext cx="2654300" cy="25146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057400" y="473075"/>
            <a:ext cx="8153400" cy="1143000"/>
          </a:xfrm>
        </p:spPr>
        <p:txBody>
          <a:bodyPr/>
          <a:lstStyle/>
          <a:p>
            <a:r>
              <a:rPr lang="en-US" dirty="0" err="1" smtClean="0"/>
              <a:t>Coluna</a:t>
            </a:r>
            <a:r>
              <a:rPr lang="en-US" dirty="0" smtClean="0"/>
              <a:t> Cervical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6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2133601" y="1905000"/>
            <a:ext cx="938064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accent2"/>
              </a:buClr>
              <a:buFont typeface="Wingdings" charset="0"/>
              <a:buChar char="§"/>
            </a:pPr>
            <a:r>
              <a:rPr lang="pt-BR" dirty="0"/>
              <a:t> </a:t>
            </a:r>
            <a:r>
              <a:rPr lang="pt-BR" dirty="0" smtClean="0"/>
              <a:t>C6</a:t>
            </a:r>
            <a:endParaRPr lang="pt-BR" sz="2800" dirty="0"/>
          </a:p>
        </p:txBody>
      </p:sp>
      <p:sp>
        <p:nvSpPr>
          <p:cNvPr id="24581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pt-BR" sz="1000"/>
          </a:p>
        </p:txBody>
      </p:sp>
      <p:sp>
        <p:nvSpPr>
          <p:cNvPr id="7" name="Espaço Reservado para Data 3"/>
          <p:cNvSpPr txBox="1">
            <a:spLocks/>
          </p:cNvSpPr>
          <p:nvPr/>
        </p:nvSpPr>
        <p:spPr>
          <a:xfrm>
            <a:off x="2423592" y="5517232"/>
            <a:ext cx="1872208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Sensibilidade / dor</a:t>
            </a:r>
          </a:p>
        </p:txBody>
      </p:sp>
      <p:sp>
        <p:nvSpPr>
          <p:cNvPr id="8" name="Espaço Reservado para Data 3"/>
          <p:cNvSpPr txBox="1">
            <a:spLocks/>
          </p:cNvSpPr>
          <p:nvPr/>
        </p:nvSpPr>
        <p:spPr>
          <a:xfrm>
            <a:off x="5807968" y="5517232"/>
            <a:ext cx="936104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Motor</a:t>
            </a:r>
          </a:p>
        </p:txBody>
      </p:sp>
      <p:sp>
        <p:nvSpPr>
          <p:cNvPr id="9" name="Espaço Reservado para Data 3"/>
          <p:cNvSpPr txBox="1">
            <a:spLocks/>
          </p:cNvSpPr>
          <p:nvPr/>
        </p:nvSpPr>
        <p:spPr>
          <a:xfrm>
            <a:off x="8688288" y="5517232"/>
            <a:ext cx="936104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pt-BR" sz="1600" dirty="0"/>
              <a:t>Reflexo</a:t>
            </a:r>
          </a:p>
        </p:txBody>
      </p:sp>
      <p:pic>
        <p:nvPicPr>
          <p:cNvPr id="2" name="Picture 1" descr="sensibilidade c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2780928"/>
            <a:ext cx="2584743" cy="2520280"/>
          </a:xfrm>
          <a:prstGeom prst="rect">
            <a:avLst/>
          </a:prstGeom>
        </p:spPr>
      </p:pic>
      <p:pic>
        <p:nvPicPr>
          <p:cNvPr id="3" name="Picture 2" descr="MUSCULO C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2780928"/>
            <a:ext cx="2592288" cy="2520280"/>
          </a:xfrm>
          <a:prstGeom prst="rect">
            <a:avLst/>
          </a:prstGeom>
        </p:spPr>
      </p:pic>
      <p:pic>
        <p:nvPicPr>
          <p:cNvPr id="4" name="Picture 3" descr="REFLEXO C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3" y="2780928"/>
            <a:ext cx="2520280" cy="252028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057400" y="473075"/>
            <a:ext cx="8153400" cy="1143000"/>
          </a:xfrm>
        </p:spPr>
        <p:txBody>
          <a:bodyPr/>
          <a:lstStyle/>
          <a:p>
            <a:r>
              <a:rPr lang="en-US" dirty="0" err="1" smtClean="0"/>
              <a:t>Coluna</a:t>
            </a:r>
            <a:r>
              <a:rPr lang="en-US" dirty="0" smtClean="0"/>
              <a:t> Cervical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48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12249</TotalTime>
  <Words>1115</Words>
  <Application>Microsoft Macintosh PowerPoint</Application>
  <PresentationFormat>Widescreen</PresentationFormat>
  <Paragraphs>359</Paragraphs>
  <Slides>51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60" baseType="lpstr">
      <vt:lpstr>Calibri</vt:lpstr>
      <vt:lpstr>Mangal</vt:lpstr>
      <vt:lpstr>ＭＳ Ｐゴシック</vt:lpstr>
      <vt:lpstr>Times</vt:lpstr>
      <vt:lpstr>Times New Roman</vt:lpstr>
      <vt:lpstr>Verdana</vt:lpstr>
      <vt:lpstr>Wingdings</vt:lpstr>
      <vt:lpstr>Arial</vt:lpstr>
      <vt:lpstr>Tema do Office</vt:lpstr>
      <vt:lpstr>Apresentação do PowerPoint</vt:lpstr>
      <vt:lpstr>Impacto das Doenças da Coluna</vt:lpstr>
      <vt:lpstr>Estratégia Inicial</vt:lpstr>
      <vt:lpstr>Perfil do Paciente</vt:lpstr>
      <vt:lpstr>Exame Físico na Perícia</vt:lpstr>
      <vt:lpstr>Sinais não-orgânicos de Waddell</vt:lpstr>
      <vt:lpstr>Coluna Cervical</vt:lpstr>
      <vt:lpstr>Coluna Cervical</vt:lpstr>
      <vt:lpstr>Coluna Cervical</vt:lpstr>
      <vt:lpstr>Coluna Cervical</vt:lpstr>
      <vt:lpstr>Coluna Cervical</vt:lpstr>
      <vt:lpstr>Coluna Cervical</vt:lpstr>
      <vt:lpstr>Coluna Cervical</vt:lpstr>
      <vt:lpstr>Coluna Cervical</vt:lpstr>
      <vt:lpstr>Coluna Cervical</vt:lpstr>
      <vt:lpstr>Coluna Torácica</vt:lpstr>
      <vt:lpstr>Coluna Lombar</vt:lpstr>
      <vt:lpstr>Coluna Lombar</vt:lpstr>
      <vt:lpstr>Coluna Lombar</vt:lpstr>
      <vt:lpstr>Coluna Lombar</vt:lpstr>
      <vt:lpstr>Coluna Lombar</vt:lpstr>
      <vt:lpstr>Coluna Lombar</vt:lpstr>
      <vt:lpstr>Coluna Lombar</vt:lpstr>
      <vt:lpstr>Exames Complementares</vt:lpstr>
      <vt:lpstr>Principais Exames</vt:lpstr>
      <vt:lpstr>Radiografias</vt:lpstr>
      <vt:lpstr>Radiografias</vt:lpstr>
      <vt:lpstr>Instabilidade na Coluna Cervical</vt:lpstr>
      <vt:lpstr>Instabilidade na Coluna Cervical</vt:lpstr>
      <vt:lpstr>Instabilidade na Coluna Tóraco-lombar</vt:lpstr>
      <vt:lpstr>Radiografias</vt:lpstr>
      <vt:lpstr>Radiografias na Doença Degenerativa</vt:lpstr>
      <vt:lpstr>Ressonância Magnética</vt:lpstr>
      <vt:lpstr>Como se localizar na RM</vt:lpstr>
      <vt:lpstr>Apresentação do PowerPoint</vt:lpstr>
      <vt:lpstr>Ressonância Magnética</vt:lpstr>
      <vt:lpstr>Ressonância Magnética</vt:lpstr>
      <vt:lpstr>O que é importante em HÉRNIA DE DISCO?</vt:lpstr>
      <vt:lpstr>Localização da Hérnia</vt:lpstr>
      <vt:lpstr>Data do Exame de Imagem</vt:lpstr>
      <vt:lpstr>Data do Exame de Imagem</vt:lpstr>
      <vt:lpstr>Nomenclaturas</vt:lpstr>
      <vt:lpstr>PÓS-OPERATÓRIO – Aspectos importantes</vt:lpstr>
      <vt:lpstr>Casos Clínicos - Exemplos</vt:lpstr>
      <vt:lpstr>Caso Clínico 1</vt:lpstr>
      <vt:lpstr>Caso Clínico 2</vt:lpstr>
      <vt:lpstr>Caso Clínico 3</vt:lpstr>
      <vt:lpstr>Caso Clínico 4</vt:lpstr>
      <vt:lpstr>Caso Clínico 5</vt:lpstr>
      <vt:lpstr>Resumo – Perícia da Coluna Vertebral</vt:lpstr>
      <vt:lpstr>Apresentação do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Felipe Andrade</dc:creator>
  <cp:lastModifiedBy>Luciano Pellegrino</cp:lastModifiedBy>
  <cp:revision>188</cp:revision>
  <dcterms:created xsi:type="dcterms:W3CDTF">2010-12-15T16:18:55Z</dcterms:created>
  <dcterms:modified xsi:type="dcterms:W3CDTF">2016-11-30T18:22:22Z</dcterms:modified>
</cp:coreProperties>
</file>