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9" r:id="rId3"/>
    <p:sldId id="312" r:id="rId4"/>
    <p:sldId id="260" r:id="rId5"/>
    <p:sldId id="257" r:id="rId6"/>
    <p:sldId id="293" r:id="rId7"/>
    <p:sldId id="321" r:id="rId8"/>
    <p:sldId id="296" r:id="rId9"/>
    <p:sldId id="297" r:id="rId10"/>
    <p:sldId id="299" r:id="rId11"/>
    <p:sldId id="322" r:id="rId12"/>
    <p:sldId id="316" r:id="rId13"/>
    <p:sldId id="309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1CE71-99DC-431F-B3E2-297D9B6591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7A1FF7-BF5F-40F9-8E50-9C890015D793}">
      <dgm:prSet phldrT="[Texto]"/>
      <dgm:spPr/>
      <dgm:t>
        <a:bodyPr/>
        <a:lstStyle/>
        <a:p>
          <a:r>
            <a:rPr lang="pt-BR" dirty="0"/>
            <a:t>Benefícios ou Serviços Previdenciários</a:t>
          </a:r>
        </a:p>
      </dgm:t>
    </dgm:pt>
    <dgm:pt modelId="{5FD21C73-5C50-48EF-8605-F0DC828436A5}" type="parTrans" cxnId="{8DEE05CF-B478-4552-900E-64AF92A34BA6}">
      <dgm:prSet/>
      <dgm:spPr/>
      <dgm:t>
        <a:bodyPr/>
        <a:lstStyle/>
        <a:p>
          <a:endParaRPr lang="pt-BR"/>
        </a:p>
      </dgm:t>
    </dgm:pt>
    <dgm:pt modelId="{F7D27FEF-C90B-416B-8D06-540A7DC2CEE0}" type="sibTrans" cxnId="{8DEE05CF-B478-4552-900E-64AF92A34BA6}">
      <dgm:prSet/>
      <dgm:spPr/>
      <dgm:t>
        <a:bodyPr/>
        <a:lstStyle/>
        <a:p>
          <a:endParaRPr lang="pt-BR"/>
        </a:p>
      </dgm:t>
    </dgm:pt>
    <dgm:pt modelId="{E1E31367-9F89-4D1D-B0C2-FD7A544CD856}">
      <dgm:prSet phldrT="[Texto]"/>
      <dgm:spPr/>
      <dgm:t>
        <a:bodyPr/>
        <a:lstStyle/>
        <a:p>
          <a:r>
            <a:rPr lang="pt-BR" dirty="0">
              <a:highlight>
                <a:srgbClr val="FFFF00"/>
              </a:highlight>
            </a:rPr>
            <a:t>Auxílio-doença</a:t>
          </a:r>
        </a:p>
      </dgm:t>
    </dgm:pt>
    <dgm:pt modelId="{5DA71193-EE06-4F36-882E-75A2AE00F583}" type="parTrans" cxnId="{6E554580-AFB6-49D8-B68E-E7C073E38275}">
      <dgm:prSet/>
      <dgm:spPr/>
      <dgm:t>
        <a:bodyPr/>
        <a:lstStyle/>
        <a:p>
          <a:endParaRPr lang="pt-BR"/>
        </a:p>
      </dgm:t>
    </dgm:pt>
    <dgm:pt modelId="{11677E44-6549-46FD-BD05-9D5BD74FB942}" type="sibTrans" cxnId="{6E554580-AFB6-49D8-B68E-E7C073E38275}">
      <dgm:prSet/>
      <dgm:spPr/>
      <dgm:t>
        <a:bodyPr/>
        <a:lstStyle/>
        <a:p>
          <a:endParaRPr lang="pt-BR"/>
        </a:p>
      </dgm:t>
    </dgm:pt>
    <dgm:pt modelId="{4A455E34-849F-4D6C-9313-210FF4E73FE9}">
      <dgm:prSet phldrT="[Texto]"/>
      <dgm:spPr/>
      <dgm:t>
        <a:bodyPr/>
        <a:lstStyle/>
        <a:p>
          <a:r>
            <a:rPr lang="pt-BR" dirty="0"/>
            <a:t>Benefício assistencial</a:t>
          </a:r>
        </a:p>
      </dgm:t>
    </dgm:pt>
    <dgm:pt modelId="{9AD35429-2FF1-4A2E-A6AB-5CC8E316D65B}" type="parTrans" cxnId="{9888065A-29FB-44DF-AB36-CC3B9E5BDE4C}">
      <dgm:prSet/>
      <dgm:spPr/>
      <dgm:t>
        <a:bodyPr/>
        <a:lstStyle/>
        <a:p>
          <a:endParaRPr lang="pt-BR"/>
        </a:p>
      </dgm:t>
    </dgm:pt>
    <dgm:pt modelId="{A157845B-ABC2-4E28-B463-9B3BFC662B77}" type="sibTrans" cxnId="{9888065A-29FB-44DF-AB36-CC3B9E5BDE4C}">
      <dgm:prSet/>
      <dgm:spPr/>
      <dgm:t>
        <a:bodyPr/>
        <a:lstStyle/>
        <a:p>
          <a:endParaRPr lang="pt-BR"/>
        </a:p>
      </dgm:t>
    </dgm:pt>
    <dgm:pt modelId="{ABC434B8-61DA-4EC3-9D8F-91F1168964CD}">
      <dgm:prSet phldrT="[Texto]"/>
      <dgm:spPr/>
      <dgm:t>
        <a:bodyPr/>
        <a:lstStyle/>
        <a:p>
          <a:r>
            <a:rPr lang="pt-BR" dirty="0"/>
            <a:t>Benefícios Assistencial de Prestação Continuada (LOAS - deficiente)</a:t>
          </a:r>
        </a:p>
      </dgm:t>
    </dgm:pt>
    <dgm:pt modelId="{B81428C9-CDC6-4ADB-8573-55F82E33E916}" type="parTrans" cxnId="{7E52D122-6B09-47DF-ACA9-E48A778929A4}">
      <dgm:prSet/>
      <dgm:spPr/>
      <dgm:t>
        <a:bodyPr/>
        <a:lstStyle/>
        <a:p>
          <a:endParaRPr lang="pt-BR"/>
        </a:p>
      </dgm:t>
    </dgm:pt>
    <dgm:pt modelId="{435E717A-A496-4B13-AEB5-B549965462B9}" type="sibTrans" cxnId="{7E52D122-6B09-47DF-ACA9-E48A778929A4}">
      <dgm:prSet/>
      <dgm:spPr/>
      <dgm:t>
        <a:bodyPr/>
        <a:lstStyle/>
        <a:p>
          <a:endParaRPr lang="pt-BR"/>
        </a:p>
      </dgm:t>
    </dgm:pt>
    <dgm:pt modelId="{7E7DD213-2839-4071-89B5-CAA4714E8450}">
      <dgm:prSet phldrT="[Texto]"/>
      <dgm:spPr/>
      <dgm:t>
        <a:bodyPr/>
        <a:lstStyle/>
        <a:p>
          <a:r>
            <a:rPr lang="pt-BR" dirty="0">
              <a:highlight>
                <a:srgbClr val="FFFF00"/>
              </a:highlight>
            </a:rPr>
            <a:t>Auxílio-acidente</a:t>
          </a:r>
        </a:p>
      </dgm:t>
    </dgm:pt>
    <dgm:pt modelId="{D380E16F-8B6A-4C8F-B8BB-6554BFB42513}" type="parTrans" cxnId="{2DBA8036-B86D-403E-A63A-3C3B7B7C6529}">
      <dgm:prSet/>
      <dgm:spPr/>
      <dgm:t>
        <a:bodyPr/>
        <a:lstStyle/>
        <a:p>
          <a:endParaRPr lang="pt-BR"/>
        </a:p>
      </dgm:t>
    </dgm:pt>
    <dgm:pt modelId="{3C19810A-FA46-4022-BCE7-5C4ACAE954FA}" type="sibTrans" cxnId="{2DBA8036-B86D-403E-A63A-3C3B7B7C6529}">
      <dgm:prSet/>
      <dgm:spPr/>
      <dgm:t>
        <a:bodyPr/>
        <a:lstStyle/>
        <a:p>
          <a:endParaRPr lang="pt-BR"/>
        </a:p>
      </dgm:t>
    </dgm:pt>
    <dgm:pt modelId="{A3FE65D1-A776-40E7-BA2C-A6580A82112A}">
      <dgm:prSet phldrT="[Texto]"/>
      <dgm:spPr/>
      <dgm:t>
        <a:bodyPr/>
        <a:lstStyle/>
        <a:p>
          <a:r>
            <a:rPr lang="pt-BR" dirty="0">
              <a:highlight>
                <a:srgbClr val="FFFF00"/>
              </a:highlight>
            </a:rPr>
            <a:t>Aposentadoria por Invalidez</a:t>
          </a:r>
        </a:p>
      </dgm:t>
    </dgm:pt>
    <dgm:pt modelId="{63C04309-0E5F-44C1-9763-526C4543114E}" type="parTrans" cxnId="{69BF835C-A026-4665-92A4-820C31875F0D}">
      <dgm:prSet/>
      <dgm:spPr/>
      <dgm:t>
        <a:bodyPr/>
        <a:lstStyle/>
        <a:p>
          <a:endParaRPr lang="pt-BR"/>
        </a:p>
      </dgm:t>
    </dgm:pt>
    <dgm:pt modelId="{BF2BFFC9-9691-4BAE-8B04-97E61283B12B}" type="sibTrans" cxnId="{69BF835C-A026-4665-92A4-820C31875F0D}">
      <dgm:prSet/>
      <dgm:spPr/>
      <dgm:t>
        <a:bodyPr/>
        <a:lstStyle/>
        <a:p>
          <a:endParaRPr lang="pt-BR"/>
        </a:p>
      </dgm:t>
    </dgm:pt>
    <dgm:pt modelId="{A2592847-98E9-4219-9B3B-520FA3A1DD30}">
      <dgm:prSet phldrT="[Texto]"/>
      <dgm:spPr/>
      <dgm:t>
        <a:bodyPr/>
        <a:lstStyle/>
        <a:p>
          <a:r>
            <a:rPr lang="pt-BR" dirty="0">
              <a:solidFill>
                <a:schemeClr val="tx2">
                  <a:lumMod val="60000"/>
                  <a:lumOff val="40000"/>
                </a:schemeClr>
              </a:solidFill>
              <a:highlight>
                <a:srgbClr val="FFFF00"/>
              </a:highlight>
            </a:rPr>
            <a:t>(reabilitação profissional)</a:t>
          </a:r>
        </a:p>
      </dgm:t>
    </dgm:pt>
    <dgm:pt modelId="{401311B5-7047-46B9-A52E-AB9D835DB1FB}" type="parTrans" cxnId="{498D1A2E-0FD3-41AB-8F2E-87E5C8BC1A3D}">
      <dgm:prSet/>
      <dgm:spPr/>
      <dgm:t>
        <a:bodyPr/>
        <a:lstStyle/>
        <a:p>
          <a:endParaRPr lang="pt-BR"/>
        </a:p>
      </dgm:t>
    </dgm:pt>
    <dgm:pt modelId="{DF47E038-5973-4E34-9B94-89B8B180D238}" type="sibTrans" cxnId="{498D1A2E-0FD3-41AB-8F2E-87E5C8BC1A3D}">
      <dgm:prSet/>
      <dgm:spPr/>
      <dgm:t>
        <a:bodyPr/>
        <a:lstStyle/>
        <a:p>
          <a:endParaRPr lang="pt-BR"/>
        </a:p>
      </dgm:t>
    </dgm:pt>
    <dgm:pt modelId="{D36C1025-01A0-4F6C-B65E-EDE5E129EA1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APOSENTADORIA DO DEFICIENTE</a:t>
          </a:r>
        </a:p>
      </dgm:t>
    </dgm:pt>
    <dgm:pt modelId="{1DAECCC9-FB0F-41AB-9711-913CE5D67DEF}" type="parTrans" cxnId="{4AC3439D-3011-4D6B-9924-03D73449563F}">
      <dgm:prSet/>
      <dgm:spPr/>
      <dgm:t>
        <a:bodyPr/>
        <a:lstStyle/>
        <a:p>
          <a:endParaRPr lang="pt-BR"/>
        </a:p>
      </dgm:t>
    </dgm:pt>
    <dgm:pt modelId="{FFBE5C3F-9995-4B98-BF03-BD9C4AF43A19}" type="sibTrans" cxnId="{4AC3439D-3011-4D6B-9924-03D73449563F}">
      <dgm:prSet/>
      <dgm:spPr/>
      <dgm:t>
        <a:bodyPr/>
        <a:lstStyle/>
        <a:p>
          <a:endParaRPr lang="pt-BR"/>
        </a:p>
      </dgm:t>
    </dgm:pt>
    <dgm:pt modelId="{F13C69DF-8586-478F-8D58-3CBDCE7318C5}" type="pres">
      <dgm:prSet presAssocID="{6451CE71-99DC-431F-B3E2-297D9B6591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75B6D67-30AD-4C1E-AA58-4D8FAC54E58F}" type="pres">
      <dgm:prSet presAssocID="{537A1FF7-BF5F-40F9-8E50-9C890015D793}" presName="parentText" presStyleLbl="node1" presStyleIdx="0" presStyleCnt="2" custLinFactNeighborX="8" custLinFactNeighborY="-1828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16BDE7-84F2-48F8-A4B3-6D77A299D7E1}" type="pres">
      <dgm:prSet presAssocID="{537A1FF7-BF5F-40F9-8E50-9C890015D79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C78F39-D2DC-4094-8C23-22B7F90658CE}" type="pres">
      <dgm:prSet presAssocID="{4A455E34-849F-4D6C-9313-210FF4E73FE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AB3C9F-8B99-482B-84B3-B5AA4C92ABEF}" type="pres">
      <dgm:prSet presAssocID="{4A455E34-849F-4D6C-9313-210FF4E73FE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64B3F25-6F2B-43E1-9A18-C4A9A3836BF1}" type="presOf" srcId="{6451CE71-99DC-431F-B3E2-297D9B659178}" destId="{F13C69DF-8586-478F-8D58-3CBDCE7318C5}" srcOrd="0" destOrd="0" presId="urn:microsoft.com/office/officeart/2005/8/layout/vList2"/>
    <dgm:cxn modelId="{92001A96-A04C-42BE-9C71-8B82C242F0F9}" type="presOf" srcId="{ABC434B8-61DA-4EC3-9D8F-91F1168964CD}" destId="{5DAB3C9F-8B99-482B-84B3-B5AA4C92ABEF}" srcOrd="0" destOrd="0" presId="urn:microsoft.com/office/officeart/2005/8/layout/vList2"/>
    <dgm:cxn modelId="{0D06D781-6B70-4818-8152-0C9E1D0DD55A}" type="presOf" srcId="{A2592847-98E9-4219-9B3B-520FA3A1DD30}" destId="{2416BDE7-84F2-48F8-A4B3-6D77A299D7E1}" srcOrd="0" destOrd="3" presId="urn:microsoft.com/office/officeart/2005/8/layout/vList2"/>
    <dgm:cxn modelId="{9888065A-29FB-44DF-AB36-CC3B9E5BDE4C}" srcId="{6451CE71-99DC-431F-B3E2-297D9B659178}" destId="{4A455E34-849F-4D6C-9313-210FF4E73FE9}" srcOrd="1" destOrd="0" parTransId="{9AD35429-2FF1-4A2E-A6AB-5CC8E316D65B}" sibTransId="{A157845B-ABC2-4E28-B463-9B3BFC662B77}"/>
    <dgm:cxn modelId="{CDEE4007-19DB-4EBB-A01D-15EB23094526}" type="presOf" srcId="{D36C1025-01A0-4F6C-B65E-EDE5E129EA1A}" destId="{2416BDE7-84F2-48F8-A4B3-6D77A299D7E1}" srcOrd="0" destOrd="4" presId="urn:microsoft.com/office/officeart/2005/8/layout/vList2"/>
    <dgm:cxn modelId="{6E554580-AFB6-49D8-B68E-E7C073E38275}" srcId="{537A1FF7-BF5F-40F9-8E50-9C890015D793}" destId="{E1E31367-9F89-4D1D-B0C2-FD7A544CD856}" srcOrd="0" destOrd="0" parTransId="{5DA71193-EE06-4F36-882E-75A2AE00F583}" sibTransId="{11677E44-6549-46FD-BD05-9D5BD74FB942}"/>
    <dgm:cxn modelId="{2DBA8036-B86D-403E-A63A-3C3B7B7C6529}" srcId="{537A1FF7-BF5F-40F9-8E50-9C890015D793}" destId="{7E7DD213-2839-4071-89B5-CAA4714E8450}" srcOrd="2" destOrd="0" parTransId="{D380E16F-8B6A-4C8F-B8BB-6554BFB42513}" sibTransId="{3C19810A-FA46-4022-BCE7-5C4ACAE954FA}"/>
    <dgm:cxn modelId="{7E52D122-6B09-47DF-ACA9-E48A778929A4}" srcId="{4A455E34-849F-4D6C-9313-210FF4E73FE9}" destId="{ABC434B8-61DA-4EC3-9D8F-91F1168964CD}" srcOrd="0" destOrd="0" parTransId="{B81428C9-CDC6-4ADB-8573-55F82E33E916}" sibTransId="{435E717A-A496-4B13-AEB5-B549965462B9}"/>
    <dgm:cxn modelId="{69BF835C-A026-4665-92A4-820C31875F0D}" srcId="{537A1FF7-BF5F-40F9-8E50-9C890015D793}" destId="{A3FE65D1-A776-40E7-BA2C-A6580A82112A}" srcOrd="1" destOrd="0" parTransId="{63C04309-0E5F-44C1-9763-526C4543114E}" sibTransId="{BF2BFFC9-9691-4BAE-8B04-97E61283B12B}"/>
    <dgm:cxn modelId="{498D1A2E-0FD3-41AB-8F2E-87E5C8BC1A3D}" srcId="{537A1FF7-BF5F-40F9-8E50-9C890015D793}" destId="{A2592847-98E9-4219-9B3B-520FA3A1DD30}" srcOrd="3" destOrd="0" parTransId="{401311B5-7047-46B9-A52E-AB9D835DB1FB}" sibTransId="{DF47E038-5973-4E34-9B94-89B8B180D238}"/>
    <dgm:cxn modelId="{BAC1A927-D285-45FB-A476-D55D0F083444}" type="presOf" srcId="{4A455E34-849F-4D6C-9313-210FF4E73FE9}" destId="{BFC78F39-D2DC-4094-8C23-22B7F90658CE}" srcOrd="0" destOrd="0" presId="urn:microsoft.com/office/officeart/2005/8/layout/vList2"/>
    <dgm:cxn modelId="{8DEE05CF-B478-4552-900E-64AF92A34BA6}" srcId="{6451CE71-99DC-431F-B3E2-297D9B659178}" destId="{537A1FF7-BF5F-40F9-8E50-9C890015D793}" srcOrd="0" destOrd="0" parTransId="{5FD21C73-5C50-48EF-8605-F0DC828436A5}" sibTransId="{F7D27FEF-C90B-416B-8D06-540A7DC2CEE0}"/>
    <dgm:cxn modelId="{A9683A2F-2AC6-469C-BB03-C9AB9A6BCBAC}" type="presOf" srcId="{A3FE65D1-A776-40E7-BA2C-A6580A82112A}" destId="{2416BDE7-84F2-48F8-A4B3-6D77A299D7E1}" srcOrd="0" destOrd="1" presId="urn:microsoft.com/office/officeart/2005/8/layout/vList2"/>
    <dgm:cxn modelId="{F190D933-B272-40A9-8CF0-A75464785E2A}" type="presOf" srcId="{7E7DD213-2839-4071-89B5-CAA4714E8450}" destId="{2416BDE7-84F2-48F8-A4B3-6D77A299D7E1}" srcOrd="0" destOrd="2" presId="urn:microsoft.com/office/officeart/2005/8/layout/vList2"/>
    <dgm:cxn modelId="{39E322A8-154B-427F-A369-7F9E34352581}" type="presOf" srcId="{537A1FF7-BF5F-40F9-8E50-9C890015D793}" destId="{F75B6D67-30AD-4C1E-AA58-4D8FAC54E58F}" srcOrd="0" destOrd="0" presId="urn:microsoft.com/office/officeart/2005/8/layout/vList2"/>
    <dgm:cxn modelId="{4AC3439D-3011-4D6B-9924-03D73449563F}" srcId="{537A1FF7-BF5F-40F9-8E50-9C890015D793}" destId="{D36C1025-01A0-4F6C-B65E-EDE5E129EA1A}" srcOrd="4" destOrd="0" parTransId="{1DAECCC9-FB0F-41AB-9711-913CE5D67DEF}" sibTransId="{FFBE5C3F-9995-4B98-BF03-BD9C4AF43A19}"/>
    <dgm:cxn modelId="{19B0E323-9020-4732-816D-6D84811F8DE7}" type="presOf" srcId="{E1E31367-9F89-4D1D-B0C2-FD7A544CD856}" destId="{2416BDE7-84F2-48F8-A4B3-6D77A299D7E1}" srcOrd="0" destOrd="0" presId="urn:microsoft.com/office/officeart/2005/8/layout/vList2"/>
    <dgm:cxn modelId="{D3298ADD-1941-449B-ADA0-5E741609556A}" type="presParOf" srcId="{F13C69DF-8586-478F-8D58-3CBDCE7318C5}" destId="{F75B6D67-30AD-4C1E-AA58-4D8FAC54E58F}" srcOrd="0" destOrd="0" presId="urn:microsoft.com/office/officeart/2005/8/layout/vList2"/>
    <dgm:cxn modelId="{A8298D2F-93DA-4A4C-BDD6-6E80989208A3}" type="presParOf" srcId="{F13C69DF-8586-478F-8D58-3CBDCE7318C5}" destId="{2416BDE7-84F2-48F8-A4B3-6D77A299D7E1}" srcOrd="1" destOrd="0" presId="urn:microsoft.com/office/officeart/2005/8/layout/vList2"/>
    <dgm:cxn modelId="{39E1C852-EE57-421F-9C26-8BF5673DA83D}" type="presParOf" srcId="{F13C69DF-8586-478F-8D58-3CBDCE7318C5}" destId="{BFC78F39-D2DC-4094-8C23-22B7F90658CE}" srcOrd="2" destOrd="0" presId="urn:microsoft.com/office/officeart/2005/8/layout/vList2"/>
    <dgm:cxn modelId="{FA4E0DF4-97D6-4A4A-8577-A33B30149E12}" type="presParOf" srcId="{F13C69DF-8586-478F-8D58-3CBDCE7318C5}" destId="{5DAB3C9F-8B99-482B-84B3-B5AA4C92ABE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B6D67-30AD-4C1E-AA58-4D8FAC54E58F}">
      <dsp:nvSpPr>
        <dsp:cNvPr id="0" name=""/>
        <dsp:cNvSpPr/>
      </dsp:nvSpPr>
      <dsp:spPr>
        <a:xfrm>
          <a:off x="0" y="0"/>
          <a:ext cx="11197086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Benefícios ou Serviços Previdenciários</a:t>
          </a:r>
        </a:p>
      </dsp:txBody>
      <dsp:txXfrm>
        <a:off x="35125" y="35125"/>
        <a:ext cx="11126836" cy="649299"/>
      </dsp:txXfrm>
    </dsp:sp>
    <dsp:sp modelId="{2416BDE7-84F2-48F8-A4B3-6D77A299D7E1}">
      <dsp:nvSpPr>
        <dsp:cNvPr id="0" name=""/>
        <dsp:cNvSpPr/>
      </dsp:nvSpPr>
      <dsp:spPr>
        <a:xfrm>
          <a:off x="0" y="759179"/>
          <a:ext cx="11197086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50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dirty="0">
              <a:highlight>
                <a:srgbClr val="FFFF00"/>
              </a:highlight>
            </a:rPr>
            <a:t>Auxílio-doença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dirty="0">
              <a:highlight>
                <a:srgbClr val="FFFF00"/>
              </a:highlight>
            </a:rPr>
            <a:t>Aposentadoria por Invalidez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dirty="0">
              <a:highlight>
                <a:srgbClr val="FFFF00"/>
              </a:highlight>
            </a:rPr>
            <a:t>Auxílio-acidente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dirty="0">
              <a:solidFill>
                <a:schemeClr val="tx2">
                  <a:lumMod val="60000"/>
                  <a:lumOff val="40000"/>
                </a:schemeClr>
              </a:solidFill>
              <a:highlight>
                <a:srgbClr val="FFFF00"/>
              </a:highlight>
            </a:rPr>
            <a:t>(reabilitação profissional)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dirty="0">
              <a:solidFill>
                <a:schemeClr val="tx1"/>
              </a:solidFill>
            </a:rPr>
            <a:t>APOSENTADORIA DO DEFICIENTE</a:t>
          </a:r>
        </a:p>
      </dsp:txBody>
      <dsp:txXfrm>
        <a:off x="0" y="759179"/>
        <a:ext cx="11197086" cy="1987200"/>
      </dsp:txXfrm>
    </dsp:sp>
    <dsp:sp modelId="{BFC78F39-D2DC-4094-8C23-22B7F90658CE}">
      <dsp:nvSpPr>
        <dsp:cNvPr id="0" name=""/>
        <dsp:cNvSpPr/>
      </dsp:nvSpPr>
      <dsp:spPr>
        <a:xfrm>
          <a:off x="0" y="2746379"/>
          <a:ext cx="11197086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Benefício assistencial</a:t>
          </a:r>
        </a:p>
      </dsp:txBody>
      <dsp:txXfrm>
        <a:off x="35125" y="2781504"/>
        <a:ext cx="11126836" cy="649299"/>
      </dsp:txXfrm>
    </dsp:sp>
    <dsp:sp modelId="{5DAB3C9F-8B99-482B-84B3-B5AA4C92ABEF}">
      <dsp:nvSpPr>
        <dsp:cNvPr id="0" name=""/>
        <dsp:cNvSpPr/>
      </dsp:nvSpPr>
      <dsp:spPr>
        <a:xfrm>
          <a:off x="0" y="3465930"/>
          <a:ext cx="11197086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50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300" kern="1200" dirty="0"/>
            <a:t>Benefícios Assistencial de Prestação Continuada (LOAS - deficiente)</a:t>
          </a:r>
        </a:p>
      </dsp:txBody>
      <dsp:txXfrm>
        <a:off x="0" y="3465930"/>
        <a:ext cx="11197086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65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1268" y="2099733"/>
            <a:ext cx="10458883" cy="2167467"/>
          </a:xfrm>
        </p:spPr>
        <p:txBody>
          <a:bodyPr/>
          <a:lstStyle/>
          <a:p>
            <a:r>
              <a:rPr lang="pt-BR" sz="3400" b="1" dirty="0"/>
              <a:t>IV CURSO DE ATUALIZAÇÃO EM PERÍCIA JUDICIAL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4" y="4267200"/>
            <a:ext cx="9628065" cy="1762664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Previdência social e tipos de benefícios que envolvem perícias no juizado especial federal</a:t>
            </a:r>
          </a:p>
          <a:p>
            <a:endParaRPr lang="pt-BR" dirty="0"/>
          </a:p>
          <a:p>
            <a:pPr algn="ctr"/>
            <a:endParaRPr lang="pt-BR" b="1" i="1" dirty="0"/>
          </a:p>
          <a:p>
            <a:pPr algn="r"/>
            <a:r>
              <a:rPr lang="pt-BR" sz="1600" i="1" dirty="0"/>
              <a:t>CARLOS GUSTAVO Moimaz Marques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22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Laudo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2685191"/>
            <a:ext cx="7731125" cy="15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491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52021" cy="706964"/>
          </a:xfrm>
        </p:spPr>
        <p:txBody>
          <a:bodyPr/>
          <a:lstStyle/>
          <a:p>
            <a:r>
              <a:rPr lang="pt-BR" altLang="pt-BR" sz="3000" b="1" dirty="0"/>
              <a:t>IV CURSO DE ATUALIZAÇAO EM PERÍCIA JUDICIAL</a:t>
            </a:r>
            <a:endParaRPr lang="pt-BR" sz="30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85C2838-7649-4912-8434-26CCB0D3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b="1" dirty="0"/>
              <a:t>VOLUME EXCESSIVO DE AÇÕES JUDICIAIS</a:t>
            </a:r>
          </a:p>
          <a:p>
            <a:pPr lvl="1" algn="just">
              <a:defRPr/>
            </a:pPr>
            <a:r>
              <a:rPr lang="pt-BR" dirty="0"/>
              <a:t>Nacionalmente (2016/CNJ) – auxílio-doença (1º) e aposentadoria por invalidez (3º) assuntos mais demandados no Juizado;</a:t>
            </a:r>
          </a:p>
          <a:p>
            <a:pPr lvl="1" algn="just">
              <a:defRPr/>
            </a:pPr>
            <a:r>
              <a:rPr lang="pt-BR" dirty="0"/>
              <a:t>TRF/3ª Região (2014): 50.877 aguardando julgamento - 32.000 processos/ano</a:t>
            </a:r>
          </a:p>
          <a:p>
            <a:pPr marL="0" indent="0" algn="just">
              <a:buNone/>
              <a:defRPr/>
            </a:pPr>
            <a:endParaRPr lang="pt-BR" b="1" dirty="0"/>
          </a:p>
          <a:p>
            <a:pPr marL="0" indent="0" algn="just">
              <a:buNone/>
              <a:defRPr/>
            </a:pPr>
            <a:endParaRPr lang="pt-BR" b="1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b="1" dirty="0"/>
              <a:t>TEMPO DE TRAMITAÇÃO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022617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3AD06A70-400E-4FC3-9CF9-BA974D90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39" y="328642"/>
            <a:ext cx="9718107" cy="1816100"/>
          </a:xfrm>
        </p:spPr>
        <p:txBody>
          <a:bodyPr/>
          <a:lstStyle/>
          <a:p>
            <a:pPr algn="ctr"/>
            <a:r>
              <a:rPr lang="pt-BR" altLang="pt-BR" sz="3000" b="1" dirty="0"/>
              <a:t/>
            </a:r>
            <a:br>
              <a:rPr lang="pt-BR" altLang="pt-BR" sz="3000" b="1" dirty="0"/>
            </a:br>
            <a:r>
              <a:rPr lang="pt-BR" altLang="pt-BR" sz="3000" b="1" dirty="0"/>
              <a:t>IV CURSO DE ATUALIZAÇAO EM PERÍCIA JUDICIAL</a:t>
            </a:r>
            <a:br>
              <a:rPr lang="pt-BR" altLang="pt-BR" sz="3000" b="1" dirty="0"/>
            </a:br>
            <a:r>
              <a:rPr lang="pt-BR" altLang="pt-BR" sz="3000" b="1" dirty="0"/>
              <a:t>Política Pública Judiciária</a:t>
            </a:r>
            <a:br>
              <a:rPr lang="pt-BR" altLang="pt-BR" sz="3000" b="1" dirty="0"/>
            </a:br>
            <a:endParaRPr lang="pt-BR" altLang="pt-BR" sz="3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63269C-24D8-4676-B714-A1A7BC8E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799" y="2221572"/>
            <a:ext cx="9848401" cy="6176962"/>
          </a:xfrm>
        </p:spPr>
        <p:txBody>
          <a:bodyPr rtlCol="0"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pt-BR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dirty="0"/>
              <a:t>* </a:t>
            </a:r>
            <a:r>
              <a:rPr lang="pt-BR" b="1" u="sng" dirty="0"/>
              <a:t>Recomendação Conjunta CNJ/AGU/INSS nº 01/2015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b="1" dirty="0"/>
              <a:t>Incremento da conciliação em ações previdenciárias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Procedimentos uniformes (“agilizar o julgamento” – “racionalizar”)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b="1" dirty="0">
                <a:solidFill>
                  <a:schemeClr val="tx1"/>
                </a:solidFill>
              </a:rPr>
              <a:t>Melhoria na qualidade e maior uniformidade dos laudos médicos produzidos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dirty="0"/>
              <a:t>		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dirty="0"/>
              <a:t>* </a:t>
            </a:r>
            <a:r>
              <a:rPr lang="pt-BR" b="1" u="sng" dirty="0"/>
              <a:t>AGU/PGF</a:t>
            </a:r>
            <a:r>
              <a:rPr lang="pt-BR" b="1" dirty="0"/>
              <a:t> ( Portarias nº 978 e 979/2015)</a:t>
            </a:r>
            <a:endParaRPr lang="pt-BR" b="1" u="sng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Equipes de Trabalho Remoto (atuação centralizada e </a:t>
            </a:r>
            <a:r>
              <a:rPr lang="pt-BR" dirty="0" err="1"/>
              <a:t>desterritorializada</a:t>
            </a:r>
            <a:r>
              <a:rPr lang="pt-BR" dirty="0"/>
              <a:t>)</a:t>
            </a:r>
          </a:p>
          <a:p>
            <a:pPr lvl="2" eaLnBrk="1" fontAlgn="auto" hangingPunct="1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ATUAÇÃO EFICAZ E QUALIFICADA (ESPECILIZAÇÃO)</a:t>
            </a:r>
          </a:p>
          <a:p>
            <a:pPr lvl="2" eaLnBrk="1" fontAlgn="auto" hangingPunct="1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AUMENTAR A CONCILIAÇÃO</a:t>
            </a:r>
          </a:p>
          <a:p>
            <a:pPr lvl="2" eaLnBrk="1" fontAlgn="auto" hangingPunct="1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DIMINUIR O TEMPO DO PROCESSO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pt-BR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endParaRPr lang="pt-BR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pt-BR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409112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015" y="973668"/>
            <a:ext cx="9808234" cy="706964"/>
          </a:xfrm>
        </p:spPr>
        <p:txBody>
          <a:bodyPr/>
          <a:lstStyle/>
          <a:p>
            <a:pPr algn="ctr"/>
            <a:r>
              <a:rPr lang="pt-BR" altLang="pt-BR" sz="3000" b="1" dirty="0"/>
              <a:t>IV CURSO DE ATUALIZAÇAO EM PERÍCIA JUDICIAL</a:t>
            </a:r>
            <a:br>
              <a:rPr lang="pt-BR" altLang="pt-BR" sz="3000" b="1" dirty="0"/>
            </a:br>
            <a:r>
              <a:rPr lang="pt-BR" altLang="pt-BR" sz="3000" b="1" dirty="0"/>
              <a:t>GERENCIAMENTO DE PROCESSOS - ETR</a:t>
            </a:r>
            <a:r>
              <a:rPr lang="pt-BR" altLang="pt-BR" b="1" dirty="0"/>
              <a:t/>
            </a:r>
            <a:br>
              <a:rPr lang="pt-BR" altLang="pt-BR" b="1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idx="1"/>
          </p:nvPr>
        </p:nvSpPr>
        <p:spPr>
          <a:xfrm>
            <a:off x="500332" y="2603500"/>
            <a:ext cx="11102196" cy="354713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b="1" dirty="0"/>
          </a:p>
          <a:p>
            <a:pPr algn="just"/>
            <a:r>
              <a:rPr lang="pt-BR" b="1" dirty="0"/>
              <a:t>Sentenças Favoráveis:</a:t>
            </a:r>
            <a:r>
              <a:rPr lang="pt-BR" dirty="0"/>
              <a:t> 71% (2017) 63,83% (2018) – média de 5.311 sentenças/mês</a:t>
            </a:r>
          </a:p>
          <a:p>
            <a:pPr algn="just"/>
            <a:r>
              <a:rPr lang="pt-BR" b="1" dirty="0"/>
              <a:t>Sentenças Homologatórias de acordo:</a:t>
            </a:r>
            <a:r>
              <a:rPr lang="pt-BR" dirty="0"/>
              <a:t> 20,34% (média de 2.000 homologações/mês) - média 1.692,44 sentenças/mês </a:t>
            </a:r>
          </a:p>
          <a:p>
            <a:pPr algn="just"/>
            <a:r>
              <a:rPr lang="pt-BR" b="1" dirty="0"/>
              <a:t>Sentenças desfavoráveis:</a:t>
            </a:r>
            <a:r>
              <a:rPr lang="pt-BR" dirty="0"/>
              <a:t> 15,83% (1.317 sentenças/mês)</a:t>
            </a:r>
          </a:p>
          <a:p>
            <a:pPr algn="just"/>
            <a:r>
              <a:rPr lang="pt-BR" b="1" dirty="0"/>
              <a:t>Propostas de acordo:</a:t>
            </a:r>
            <a:r>
              <a:rPr lang="pt-BR" dirty="0"/>
              <a:t> 2.200 propostas/mês (aceitação média de 70%)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101597" indent="0" algn="just">
              <a:buNone/>
            </a:pPr>
            <a:r>
              <a:rPr lang="pt-BR" sz="1867" dirty="0"/>
              <a:t>* Dados extraídos do Painel de Gestão da PGF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28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69" y="2806263"/>
            <a:ext cx="11183007" cy="348943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2000" b="1" dirty="0"/>
              <a:t>IV CURSO DE ATUALIZAÇAO EM PERÍCIA JUDICIAL</a:t>
            </a:r>
            <a:r>
              <a:rPr lang="pt-BR" sz="2000" b="1" i="1" dirty="0"/>
              <a:t/>
            </a:r>
            <a:br>
              <a:rPr lang="pt-BR" sz="2000" b="1" i="1" dirty="0"/>
            </a:br>
            <a:r>
              <a:rPr lang="pt-BR" sz="2000" b="1" i="1" dirty="0"/>
              <a:t>Dados Gerenciais – ETR-BI/3ª Região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1868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97" y="2291255"/>
            <a:ext cx="11161986" cy="456674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481516" cy="706964"/>
          </a:xfrm>
        </p:spPr>
        <p:txBody>
          <a:bodyPr/>
          <a:lstStyle/>
          <a:p>
            <a:pPr algn="ctr"/>
            <a:r>
              <a:rPr lang="pt-BR" altLang="pt-BR" sz="2000" b="1" dirty="0"/>
              <a:t>IV CURSO DE ATUALIZAÇAO EM PERÍCIA JUDICIAL</a:t>
            </a:r>
            <a:r>
              <a:rPr lang="pt-BR" sz="2000" b="1" i="1" dirty="0"/>
              <a:t/>
            </a:r>
            <a:br>
              <a:rPr lang="pt-BR" sz="2000" b="1" i="1" dirty="0"/>
            </a:br>
            <a:r>
              <a:rPr lang="pt-BR" sz="2000" b="1" i="1" dirty="0"/>
              <a:t>Dados Gerenciais – ETR-BI/3ª Região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525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174F36C4-7712-4DBB-8547-3DD8848D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10" y="3124917"/>
            <a:ext cx="9409091" cy="1981200"/>
          </a:xfrm>
        </p:spPr>
        <p:txBody>
          <a:bodyPr/>
          <a:lstStyle/>
          <a:p>
            <a:pPr algn="ctr"/>
            <a:r>
              <a:rPr lang="pt-BR" altLang="pt-BR" sz="3000" b="1" dirty="0">
                <a:ln>
                  <a:noFill/>
                </a:ln>
              </a:rPr>
              <a:t>IV CURSO DE ATUALIZAÇAO EM PERÍCIA JUDICIAL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pt-BR" b="1" dirty="0">
                <a:solidFill>
                  <a:srgbClr val="FF0000"/>
                </a:solidFill>
                <a:latin typeface="+mj-ea"/>
                <a:cs typeface="+mj-ea"/>
              </a:rPr>
              <a:t>PREVIDÊNCIA SOCIAL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r>
              <a:rPr lang="pt-BR" altLang="pt-BR" dirty="0">
                <a:solidFill>
                  <a:srgbClr val="000000"/>
                </a:solidFill>
              </a:rPr>
              <a:t>(</a:t>
            </a:r>
            <a:r>
              <a:rPr lang="pt-BR" alt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</a:t>
            </a:r>
            <a:r>
              <a:rPr lang="pt-BR" altLang="pt-BR" dirty="0">
                <a:solidFill>
                  <a:srgbClr val="000000"/>
                </a:solidFill>
              </a:rPr>
              <a:t> SOCIAL)</a:t>
            </a:r>
            <a:br>
              <a:rPr lang="pt-BR" altLang="pt-BR" dirty="0">
                <a:solidFill>
                  <a:srgbClr val="000000"/>
                </a:solidFill>
              </a:rPr>
            </a:br>
            <a:r>
              <a:rPr lang="pt-BR" altLang="pt-BR" dirty="0">
                <a:solidFill>
                  <a:srgbClr val="000000"/>
                </a:solidFill>
              </a:rPr>
              <a:t/>
            </a:r>
            <a:br>
              <a:rPr lang="pt-BR" altLang="pt-BR" dirty="0">
                <a:solidFill>
                  <a:srgbClr val="000000"/>
                </a:solidFill>
              </a:rPr>
            </a:br>
            <a:r>
              <a:rPr lang="pt-BR" altLang="pt-BR" dirty="0">
                <a:solidFill>
                  <a:srgbClr val="000000"/>
                </a:solidFill>
              </a:rPr>
              <a:t>* proteção do trabalhador</a:t>
            </a:r>
            <a:br>
              <a:rPr lang="pt-BR" altLang="pt-BR" dirty="0">
                <a:solidFill>
                  <a:srgbClr val="000000"/>
                </a:solidFill>
              </a:rPr>
            </a:br>
            <a:r>
              <a:rPr lang="pt-BR" altLang="pt-BR" dirty="0">
                <a:solidFill>
                  <a:srgbClr val="000000"/>
                </a:solidFill>
              </a:rPr>
              <a:t>* tempo da relação</a:t>
            </a:r>
            <a:br>
              <a:rPr lang="pt-BR" altLang="pt-BR" dirty="0">
                <a:solidFill>
                  <a:srgbClr val="000000"/>
                </a:solidFill>
              </a:rPr>
            </a:br>
            <a:r>
              <a:rPr lang="pt-BR" altLang="pt-BR" dirty="0">
                <a:solidFill>
                  <a:srgbClr val="000000"/>
                </a:solidFill>
              </a:rPr>
              <a:t>* condicionantes à proteção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pt-BR" altLang="pt-BR" dirty="0">
              <a:solidFill>
                <a:srgbClr val="000000"/>
              </a:solidFill>
            </a:endParaRPr>
          </a:p>
        </p:txBody>
      </p:sp>
      <p:sp>
        <p:nvSpPr>
          <p:cNvPr id="16387" name="Espaço Reservado para Conteúdo 2">
            <a:extLst>
              <a:ext uri="{FF2B5EF4-FFF2-40B4-BE49-F238E27FC236}">
                <a16:creationId xmlns:a16="http://schemas.microsoft.com/office/drawing/2014/main" id="{C72D1C60-DBE0-465B-99DF-7C4129A61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69" y="3314701"/>
            <a:ext cx="8435975" cy="3332163"/>
          </a:xfrm>
        </p:spPr>
        <p:txBody>
          <a:bodyPr/>
          <a:lstStyle/>
          <a:p>
            <a:pPr marL="0" indent="0" algn="ctr">
              <a:buNone/>
            </a:pPr>
            <a:endParaRPr lang="pt-BR" alt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20395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C581E0A6-D4C3-433A-91C2-23C77AED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2" y="457200"/>
            <a:ext cx="10515600" cy="1981200"/>
          </a:xfrm>
        </p:spPr>
        <p:txBody>
          <a:bodyPr/>
          <a:lstStyle/>
          <a:p>
            <a:pPr algn="ctr"/>
            <a:r>
              <a:rPr lang="pt-BR" altLang="pt-BR" sz="3000" b="1" dirty="0"/>
              <a:t>IV CURSO DE ATUALIZAÇAO EM PERÍCIA JUDICIAL</a:t>
            </a:r>
            <a:r>
              <a:rPr lang="pt-BR" altLang="pt-BR" sz="3000" dirty="0"/>
              <a:t/>
            </a:r>
            <a:br>
              <a:rPr lang="pt-BR" altLang="pt-BR" sz="3000" dirty="0"/>
            </a:br>
            <a:r>
              <a:rPr lang="pt-BR" altLang="pt-BR" sz="3000" dirty="0"/>
              <a:t>Prestações (benefícios e serviços) que exigem perícia</a:t>
            </a:r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328B2831-3B13-4CBB-BBA4-A44BC3333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663346"/>
              </p:ext>
            </p:extLst>
          </p:nvPr>
        </p:nvGraphicFramePr>
        <p:xfrm>
          <a:off x="500332" y="2558537"/>
          <a:ext cx="11197087" cy="400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346251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>
            <a:extLst>
              <a:ext uri="{FF2B5EF4-FFF2-40B4-BE49-F238E27FC236}">
                <a16:creationId xmlns:a16="http://schemas.microsoft.com/office/drawing/2014/main" id="{32607BB3-3E18-470D-A401-DAA3F8E4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98475"/>
            <a:ext cx="9607494" cy="1842237"/>
          </a:xfrm>
        </p:spPr>
        <p:txBody>
          <a:bodyPr/>
          <a:lstStyle/>
          <a:p>
            <a:pPr algn="ctr"/>
            <a:r>
              <a:rPr lang="pt-BR" altLang="pt-BR" sz="2000" dirty="0"/>
              <a:t> </a:t>
            </a:r>
            <a:r>
              <a:rPr lang="pt-BR" altLang="pt-BR" sz="3000" b="1" dirty="0"/>
              <a:t>IV CURSO DE ATUALIZAÇAO EM PERÍCIA JUDICIAL</a:t>
            </a:r>
            <a:br>
              <a:rPr lang="pt-BR" altLang="pt-BR" sz="3000" b="1" dirty="0"/>
            </a:br>
            <a:r>
              <a:rPr lang="pt-BR" altLang="pt-BR" sz="2000" dirty="0"/>
              <a:t/>
            </a:r>
            <a:br>
              <a:rPr lang="pt-BR" altLang="pt-BR" sz="2000" dirty="0"/>
            </a:br>
            <a:r>
              <a:rPr lang="pt-BR" altLang="pt-BR" sz="2000" dirty="0"/>
              <a:t>Benefícios Previdenciários por Incapacidade</a:t>
            </a:r>
            <a:br>
              <a:rPr lang="pt-BR" altLang="pt-BR" sz="2000" dirty="0"/>
            </a:br>
            <a:endParaRPr lang="pt-BR" altLang="pt-BR" sz="2000" dirty="0"/>
          </a:p>
        </p:txBody>
      </p:sp>
      <p:sp>
        <p:nvSpPr>
          <p:cNvPr id="18435" name="Espaço Reservado para Conteúdo 2">
            <a:extLst>
              <a:ext uri="{FF2B5EF4-FFF2-40B4-BE49-F238E27FC236}">
                <a16:creationId xmlns:a16="http://schemas.microsoft.com/office/drawing/2014/main" id="{50D4C48C-A67A-4856-ACFA-5569C366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664" y="2667000"/>
            <a:ext cx="7704137" cy="4002088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10" name="Texto explicativo em elipse 9">
            <a:extLst>
              <a:ext uri="{FF2B5EF4-FFF2-40B4-BE49-F238E27FC236}">
                <a16:creationId xmlns:a16="http://schemas.microsoft.com/office/drawing/2014/main" id="{DEB7465F-C9B5-449C-9F11-50AD2AEEE223}"/>
              </a:ext>
            </a:extLst>
          </p:cNvPr>
          <p:cNvSpPr/>
          <p:nvPr/>
        </p:nvSpPr>
        <p:spPr>
          <a:xfrm>
            <a:off x="0" y="1731815"/>
            <a:ext cx="4856672" cy="296095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u="sng" dirty="0">
                <a:solidFill>
                  <a:schemeClr val="tx1"/>
                </a:solidFill>
              </a:rPr>
              <a:t>Deficiência ou disfunção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impairment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perda ou anormalidade da estrutura ou função psicológica, fisiológica ou anatômica – CIF (</a:t>
            </a:r>
            <a:r>
              <a:rPr lang="pt-BR" sz="1600" dirty="0"/>
              <a:t>em interação com diversas barreiras, podem obstruir sua participação plena e efetiva na sociedade em igualdade de condições com as </a:t>
            </a:r>
            <a:r>
              <a:rPr lang="pt-BR" sz="1600"/>
              <a:t>demais </a:t>
            </a:r>
            <a:r>
              <a:rPr lang="pt-BR"/>
              <a:t>pessoas)</a:t>
            </a:r>
            <a:endParaRPr lang="pt-B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o explicativo em elipse 11">
            <a:extLst>
              <a:ext uri="{FF2B5EF4-FFF2-40B4-BE49-F238E27FC236}">
                <a16:creationId xmlns:a16="http://schemas.microsoft.com/office/drawing/2014/main" id="{BE37FB33-09B8-45FD-A597-E4BD0A374B2E}"/>
              </a:ext>
            </a:extLst>
          </p:cNvPr>
          <p:cNvSpPr/>
          <p:nvPr/>
        </p:nvSpPr>
        <p:spPr>
          <a:xfrm>
            <a:off x="6901132" y="1731814"/>
            <a:ext cx="5161472" cy="2814307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Incapacidade</a:t>
            </a:r>
            <a:r>
              <a:rPr lang="pt-BR" dirty="0"/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disability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redução ou falta (resultante de uma deficiência ou disfunção) da capacidade para realizar uma atividade que seja considerada normal para o ser humano ou que esteja dentro do espectro considerado normal</a:t>
            </a:r>
          </a:p>
        </p:txBody>
      </p:sp>
      <p:sp>
        <p:nvSpPr>
          <p:cNvPr id="13" name="Texto explicativo em elipse 12">
            <a:extLst>
              <a:ext uri="{FF2B5EF4-FFF2-40B4-BE49-F238E27FC236}">
                <a16:creationId xmlns:a16="http://schemas.microsoft.com/office/drawing/2014/main" id="{1ABC6936-37BA-446E-95F2-66AC9933DFC5}"/>
              </a:ext>
            </a:extLst>
          </p:cNvPr>
          <p:cNvSpPr/>
          <p:nvPr/>
        </p:nvSpPr>
        <p:spPr>
          <a:xfrm>
            <a:off x="3515264" y="3720700"/>
            <a:ext cx="5020574" cy="3048000"/>
          </a:xfrm>
          <a:prstGeom prst="wedgeEllipse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b="1" u="sng" dirty="0">
                <a:solidFill>
                  <a:srgbClr val="FF0000"/>
                </a:solidFill>
              </a:rPr>
              <a:t>Incapacidade laborativa</a:t>
            </a: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</a:rPr>
              <a:t>Impossibilidade do desempenho das funções de uma atividade ou ocupação, com consequência de alterações </a:t>
            </a:r>
            <a:r>
              <a:rPr lang="pt-BR" dirty="0" err="1">
                <a:solidFill>
                  <a:schemeClr val="bg1"/>
                </a:solidFill>
              </a:rPr>
              <a:t>morfopsicológicas</a:t>
            </a:r>
            <a:r>
              <a:rPr lang="pt-BR" dirty="0">
                <a:solidFill>
                  <a:schemeClr val="bg1"/>
                </a:solidFill>
              </a:rPr>
              <a:t> provocadas por doença ou acidente</a:t>
            </a:r>
          </a:p>
        </p:txBody>
      </p:sp>
    </p:spTree>
    <p:extLst>
      <p:ext uri="{BB962C8B-B14F-4D97-AF65-F5344CB8AC3E}">
        <p14:creationId xmlns:p14="http://schemas.microsoft.com/office/powerpoint/2010/main" val="270397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642" y="973668"/>
            <a:ext cx="9782353" cy="706964"/>
          </a:xfrm>
        </p:spPr>
        <p:txBody>
          <a:bodyPr/>
          <a:lstStyle/>
          <a:p>
            <a:pPr algn="ctr"/>
            <a:r>
              <a:rPr lang="pt-BR" altLang="pt-BR" sz="3000" b="1" dirty="0"/>
              <a:t>IV CURSO DE ATUALIZAÇAO EM PERÍCIA JUDICIAL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4006" y="2638044"/>
            <a:ext cx="7729728" cy="310198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3931502" y="5201295"/>
            <a:ext cx="45347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u="sng" dirty="0">
                <a:solidFill>
                  <a:srgbClr val="FF0000"/>
                </a:solidFill>
              </a:rPr>
              <a:t>INCAPACIDADE LABORATIVA</a:t>
            </a:r>
          </a:p>
        </p:txBody>
      </p:sp>
      <p:sp>
        <p:nvSpPr>
          <p:cNvPr id="6" name="Seta para Cima 5"/>
          <p:cNvSpPr/>
          <p:nvPr/>
        </p:nvSpPr>
        <p:spPr>
          <a:xfrm>
            <a:off x="5992479" y="4445259"/>
            <a:ext cx="484632" cy="3886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410021" y="2342802"/>
            <a:ext cx="5900468" cy="1823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Caracterização da Incapacidade Laboral</a:t>
            </a:r>
          </a:p>
          <a:p>
            <a:pPr algn="ctr"/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DE FORMA CLARA E FUNDAMENTADA</a:t>
            </a:r>
          </a:p>
          <a:p>
            <a:pPr algn="ctr"/>
            <a:r>
              <a:rPr lang="pt-BR" i="1" dirty="0"/>
              <a:t>.</a:t>
            </a:r>
            <a:r>
              <a:rPr lang="pt-BR" sz="1100" b="1" dirty="0">
                <a:solidFill>
                  <a:srgbClr val="FF0000"/>
                </a:solidFill>
              </a:rPr>
              <a:t> “</a:t>
            </a:r>
            <a:r>
              <a:rPr lang="pt-BR" sz="1400" i="1" dirty="0">
                <a:solidFill>
                  <a:srgbClr val="FF0000"/>
                </a:solidFill>
              </a:rPr>
              <a:t>No laudo, o perito deve apresentar sua fundamentação em linguagem simples e com coerência lógica, indicando como alcançou suas conclusões “ (art. 473, §1º, CPC)</a:t>
            </a:r>
            <a:endParaRPr lang="pt-BR" sz="1400" i="1" dirty="0"/>
          </a:p>
        </p:txBody>
      </p:sp>
      <p:sp>
        <p:nvSpPr>
          <p:cNvPr id="9" name="Seta para a Esquerda 8"/>
          <p:cNvSpPr/>
          <p:nvPr/>
        </p:nvSpPr>
        <p:spPr>
          <a:xfrm>
            <a:off x="3181739" y="5399700"/>
            <a:ext cx="45262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5570" y="2291716"/>
            <a:ext cx="2919890" cy="41694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Caracterização da Incapacidade Laboral</a:t>
            </a:r>
          </a:p>
          <a:p>
            <a:pPr algn="ctr"/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1.Quanto ao grau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(profissão desempenhada e extensão à luz do histórico profissional)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2. Quanto ao tempo (duração)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8774041" y="5428559"/>
            <a:ext cx="5364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9390871" y="5282827"/>
            <a:ext cx="270556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Quando ela começou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(DII)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595223" y="1086928"/>
            <a:ext cx="10506973" cy="960407"/>
          </a:xfrm>
        </p:spPr>
        <p:txBody>
          <a:bodyPr/>
          <a:lstStyle/>
          <a:p>
            <a:pPr algn="ctr"/>
            <a:r>
              <a:rPr lang="pt-BR" altLang="pt-BR" sz="3000" b="1" dirty="0"/>
              <a:t>IV CURSO DE ATUALIZAÇAO EM PERÍCIA JUDICIAL</a:t>
            </a:r>
            <a:r>
              <a:rPr lang="pt-BR" altLang="pt-BR" sz="3000" i="1" dirty="0">
                <a:ln>
                  <a:noFill/>
                </a:ln>
                <a:solidFill>
                  <a:srgbClr val="FF0000"/>
                </a:solidFill>
              </a:rPr>
              <a:t/>
            </a:r>
            <a:br>
              <a:rPr lang="pt-BR" altLang="pt-BR" sz="3000" i="1" dirty="0">
                <a:ln>
                  <a:noFill/>
                </a:ln>
                <a:solidFill>
                  <a:srgbClr val="FF0000"/>
                </a:solidFill>
              </a:rPr>
            </a:br>
            <a:r>
              <a:rPr lang="pt-BR" altLang="pt-BR" i="1" dirty="0">
                <a:ln>
                  <a:noFill/>
                </a:ln>
                <a:solidFill>
                  <a:srgbClr val="FF0000"/>
                </a:solidFill>
              </a:rPr>
              <a:t>Perícia Judicial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453" y="2467154"/>
            <a:ext cx="11188460" cy="4174945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pt-BR" altLang="pt-BR" dirty="0"/>
              <a:t>- </a:t>
            </a:r>
            <a:r>
              <a:rPr lang="pt-BR" altLang="pt-BR" b="1" dirty="0">
                <a:solidFill>
                  <a:schemeClr val="tx1"/>
                </a:solidFill>
              </a:rPr>
              <a:t>Distinção entre doença e incapacidade laborativa</a:t>
            </a:r>
          </a:p>
          <a:p>
            <a:pPr marL="0" indent="0" algn="just">
              <a:lnSpc>
                <a:spcPct val="80000"/>
              </a:lnSpc>
              <a:buNone/>
            </a:pPr>
            <a:endParaRPr lang="pt-BR" altLang="pt-BR" dirty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pt-BR" dirty="0">
                <a:solidFill>
                  <a:schemeClr val="tx1"/>
                </a:solidFill>
              </a:rPr>
              <a:t>- </a:t>
            </a:r>
            <a:r>
              <a:rPr lang="pt-BR" altLang="pt-BR" b="1" dirty="0">
                <a:solidFill>
                  <a:schemeClr val="tx1"/>
                </a:solidFill>
              </a:rPr>
              <a:t>Caracterização da incapacidade </a:t>
            </a:r>
            <a:r>
              <a:rPr lang="pt-BR" altLang="pt-BR" dirty="0">
                <a:solidFill>
                  <a:schemeClr val="tx1"/>
                </a:solidFill>
              </a:rPr>
              <a:t>(grau e tempo)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pt-BR" dirty="0">
                <a:solidFill>
                  <a:schemeClr val="tx1"/>
                </a:solidFill>
              </a:rPr>
              <a:t>	* distinção entre incapacidade habitual de incapacidade para atividade que lhe garante a subsistência (análise da atividade efetivamente realizada)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pt-BR" dirty="0">
                <a:solidFill>
                  <a:schemeClr val="tx1"/>
                </a:solidFill>
              </a:rPr>
              <a:t>	* explicitação do que seja “incapacidade parcial” (diversidade no conceito/classificação)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pt-BR" dirty="0">
                <a:solidFill>
                  <a:schemeClr val="tx1"/>
                </a:solidFill>
              </a:rPr>
              <a:t>	* grande invalidez (adicional de 25%) – assistência permanente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pt-BR" dirty="0">
                <a:solidFill>
                  <a:schemeClr val="tx1"/>
                </a:solidFill>
              </a:rPr>
              <a:t>	* estimativa de recuperação</a:t>
            </a:r>
          </a:p>
          <a:p>
            <a:pPr marL="0" indent="0" algn="just">
              <a:lnSpc>
                <a:spcPct val="80000"/>
              </a:lnSpc>
              <a:buNone/>
            </a:pPr>
            <a:endParaRPr lang="pt-BR" altLang="pt-BR" dirty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pt-BR" altLang="pt-BR" b="1" dirty="0">
                <a:solidFill>
                  <a:schemeClr val="tx1"/>
                </a:solidFill>
              </a:rPr>
              <a:t>- Início da Incapacidade </a:t>
            </a:r>
            <a:r>
              <a:rPr lang="pt-BR" altLang="pt-BR" dirty="0">
                <a:solidFill>
                  <a:schemeClr val="tx1"/>
                </a:solidFill>
              </a:rPr>
              <a:t>(devidamente esclarecida e fundamentada, inclusive (se possível) com a análise da discordância daquilo que foi fixado pelo perito do INSS</a:t>
            </a:r>
          </a:p>
          <a:p>
            <a:pPr marL="0" indent="0" algn="just">
              <a:lnSpc>
                <a:spcPct val="80000"/>
              </a:lnSpc>
              <a:buNone/>
            </a:pPr>
            <a:endParaRPr lang="pt-BR" altLang="pt-BR" dirty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Char char="-"/>
            </a:pPr>
            <a:r>
              <a:rPr lang="pt-BR" altLang="pt-BR" b="1" dirty="0">
                <a:solidFill>
                  <a:schemeClr val="tx1"/>
                </a:solidFill>
              </a:rPr>
              <a:t>Divergência entre o corpo do laudo e a conclusão </a:t>
            </a:r>
            <a:r>
              <a:rPr lang="pt-BR" altLang="pt-BR" dirty="0">
                <a:solidFill>
                  <a:schemeClr val="tx1"/>
                </a:solidFill>
              </a:rPr>
              <a:t>(o histórico narrado e apresentando com a fundamentação deve ser compatível com a conclusão lançada).</a:t>
            </a:r>
          </a:p>
          <a:p>
            <a:pPr marL="0" indent="0" algn="just">
              <a:lnSpc>
                <a:spcPct val="80000"/>
              </a:lnSpc>
              <a:buFontTx/>
              <a:buChar char="-"/>
            </a:pPr>
            <a:endParaRPr lang="pt-BR" altLang="pt-BR" dirty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Char char="-"/>
            </a:pPr>
            <a:r>
              <a:rPr lang="pt-BR" altLang="pt-BR" b="1" dirty="0">
                <a:solidFill>
                  <a:schemeClr val="tx1"/>
                </a:solidFill>
              </a:rPr>
              <a:t>Reabilitação/habilitação profissional </a:t>
            </a:r>
            <a:r>
              <a:rPr lang="pt-BR" altLang="pt-BR" dirty="0">
                <a:solidFill>
                  <a:schemeClr val="tx1"/>
                </a:solidFill>
              </a:rPr>
              <a:t>(reabilitação física ≠ readequação profissional)</a:t>
            </a:r>
          </a:p>
          <a:p>
            <a:pPr marL="0" indent="0">
              <a:lnSpc>
                <a:spcPct val="80000"/>
              </a:lnSpc>
              <a:buFontTx/>
              <a:buChar char="-"/>
            </a:pPr>
            <a:endParaRPr lang="pt-BR" altLang="pt-BR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FontTx/>
              <a:buChar char="-"/>
            </a:pPr>
            <a:endParaRPr lang="pt-BR" altLang="pt-BR" dirty="0">
              <a:solidFill>
                <a:schemeClr val="tx1"/>
              </a:solidFill>
            </a:endParaRP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pt-BR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15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595223" y="1086928"/>
            <a:ext cx="10506973" cy="960407"/>
          </a:xfrm>
        </p:spPr>
        <p:txBody>
          <a:bodyPr/>
          <a:lstStyle/>
          <a:p>
            <a:pPr algn="ctr"/>
            <a:r>
              <a:rPr lang="pt-BR" altLang="pt-BR" sz="3000" b="1" dirty="0"/>
              <a:t>IV CURSO DE ATUALIZAÇAO EM PERÍCIA JUDICIAL</a:t>
            </a:r>
            <a:r>
              <a:rPr lang="pt-BR" altLang="pt-BR" sz="3000" i="1" dirty="0">
                <a:ln>
                  <a:noFill/>
                </a:ln>
                <a:solidFill>
                  <a:srgbClr val="FF0000"/>
                </a:solidFill>
              </a:rPr>
              <a:t/>
            </a:r>
            <a:br>
              <a:rPr lang="pt-BR" altLang="pt-BR" sz="3000" i="1" dirty="0">
                <a:ln>
                  <a:noFill/>
                </a:ln>
                <a:solidFill>
                  <a:srgbClr val="FF0000"/>
                </a:solidFill>
              </a:rPr>
            </a:br>
            <a:r>
              <a:rPr lang="pt-BR" altLang="pt-BR" i="1" dirty="0">
                <a:ln>
                  <a:noFill/>
                </a:ln>
                <a:solidFill>
                  <a:srgbClr val="FF0000"/>
                </a:solidFill>
              </a:rPr>
              <a:t>Perícia Judicial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453" y="2467154"/>
            <a:ext cx="11188460" cy="4174945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dirty="0"/>
              <a:t>* </a:t>
            </a:r>
            <a:r>
              <a:rPr lang="pt-BR" b="1" u="sng" dirty="0"/>
              <a:t>Informações do autor e o que consta dos autos judiciais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dirty="0"/>
              <a:t>- Houve ratificação da identificação (documento com foto) ?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Analisou-se a categoria e data da renovação da CNH ?</a:t>
            </a:r>
          </a:p>
          <a:p>
            <a:pPr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Há informação nos autos judiciais que a pessoa continua trabalhando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pt-BR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dirty="0"/>
              <a:t>* </a:t>
            </a:r>
            <a:r>
              <a:rPr lang="pt-BR" b="1" u="sng" dirty="0"/>
              <a:t>Histórico </a:t>
            </a:r>
            <a:r>
              <a:rPr lang="pt-BR" b="1" u="sng" dirty="0" err="1"/>
              <a:t>laborativo</a:t>
            </a:r>
            <a:endParaRPr lang="pt-BR" b="1" u="sng" dirty="0"/>
          </a:p>
          <a:p>
            <a:pPr fontAlgn="auto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Foi analisado o vínculo do autor? Verificou-se a CTPS?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Foi apresentada outra documentação para comprovação da ocupação atual?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Foi colhido o histórico ocupacional do autor?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endParaRPr lang="pt-BR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pt-BR" b="1" dirty="0"/>
              <a:t>* </a:t>
            </a:r>
            <a:r>
              <a:rPr lang="pt-BR" b="1" u="sng" dirty="0"/>
              <a:t>Processo Administrativo</a:t>
            </a:r>
            <a:r>
              <a:rPr lang="pt-BR" b="1" dirty="0"/>
              <a:t> (INSS)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Houve análise dos dados encontrados na perícia administrativa?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Tx/>
              <a:buChar char="-"/>
              <a:defRPr/>
            </a:pPr>
            <a:r>
              <a:rPr lang="pt-BR" dirty="0"/>
              <a:t>O perito perguntou se o autor esteve em reabilitação profissional pelo INSS?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pt-BR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40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80" y="451945"/>
            <a:ext cx="5400040" cy="61170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3720662" y="630621"/>
            <a:ext cx="4939862" cy="1187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35062" y="2007476"/>
            <a:ext cx="2165131" cy="220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2227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66" y="220717"/>
            <a:ext cx="8166537" cy="650590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951890" y="567559"/>
            <a:ext cx="1555531" cy="840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090041" y="788276"/>
            <a:ext cx="1975945" cy="945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090041" y="1660634"/>
            <a:ext cx="1975945" cy="73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87482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341</TotalTime>
  <Words>568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Arvo</vt:lpstr>
      <vt:lpstr>Century Gothic</vt:lpstr>
      <vt:lpstr>Wingdings</vt:lpstr>
      <vt:lpstr>Wingdings 3</vt:lpstr>
      <vt:lpstr>Íon - Sala da Diretoria</vt:lpstr>
      <vt:lpstr>IV CURSO DE ATUALIZAÇÃO EM PERÍCIA JUDICIAL</vt:lpstr>
      <vt:lpstr>IV CURSO DE ATUALIZAÇAO EM PERÍCIA JUDICIAL    PREVIDÊNCIA SOCIAL (SEGURO SOCIAL)  * proteção do trabalhador * tempo da relação * condicionantes à proteção </vt:lpstr>
      <vt:lpstr>IV CURSO DE ATUALIZAÇAO EM PERÍCIA JUDICIAL Prestações (benefícios e serviços) que exigem perícia</vt:lpstr>
      <vt:lpstr> IV CURSO DE ATUALIZAÇAO EM PERÍCIA JUDICIAL  Benefícios Previdenciários por Incapacidade </vt:lpstr>
      <vt:lpstr>IV CURSO DE ATUALIZAÇAO EM PERÍCIA JUDICIAL</vt:lpstr>
      <vt:lpstr>IV CURSO DE ATUALIZAÇAO EM PERÍCIA JUDICIAL Perícia Judicial</vt:lpstr>
      <vt:lpstr>IV CURSO DE ATUALIZAÇAO EM PERÍCIA JUDICIAL Perícia Judicial</vt:lpstr>
      <vt:lpstr>Apresentação do PowerPoint</vt:lpstr>
      <vt:lpstr>Apresentação do PowerPoint</vt:lpstr>
      <vt:lpstr>Laudo</vt:lpstr>
      <vt:lpstr>IV CURSO DE ATUALIZAÇAO EM PERÍCIA JUDICIAL</vt:lpstr>
      <vt:lpstr> IV CURSO DE ATUALIZAÇAO EM PERÍCIA JUDICIAL Política Pública Judiciária </vt:lpstr>
      <vt:lpstr>IV CURSO DE ATUALIZAÇAO EM PERÍCIA JUDICIAL GERENCIAMENTO DE PROCESSOS - ETR </vt:lpstr>
      <vt:lpstr>IV CURSO DE ATUALIZAÇAO EM PERÍCIA JUDICIAL Dados Gerenciais – ETR-BI/3ª Região</vt:lpstr>
      <vt:lpstr>IV CURSO DE ATUALIZAÇAO EM PERÍCIA JUDICIAL Dados Gerenciais – ETR-BI/3ª Região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 CONSENSUAIS NA JUSTIÇA FEDERAL</dc:title>
  <dc:creator>Carlos Gustavo Moimaz Marques</dc:creator>
  <cp:lastModifiedBy>Usuário do Windows</cp:lastModifiedBy>
  <cp:revision>28</cp:revision>
  <dcterms:created xsi:type="dcterms:W3CDTF">2018-09-04T18:03:11Z</dcterms:created>
  <dcterms:modified xsi:type="dcterms:W3CDTF">2019-10-11T14:12:07Z</dcterms:modified>
</cp:coreProperties>
</file>