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  <p:sldMasterId id="2147484052" r:id="rId2"/>
  </p:sldMasterIdLst>
  <p:sldIdLst>
    <p:sldId id="256" r:id="rId3"/>
    <p:sldId id="380" r:id="rId4"/>
    <p:sldId id="381" r:id="rId5"/>
    <p:sldId id="385" r:id="rId6"/>
    <p:sldId id="386" r:id="rId7"/>
    <p:sldId id="373" r:id="rId8"/>
    <p:sldId id="341" r:id="rId9"/>
    <p:sldId id="382" r:id="rId10"/>
    <p:sldId id="282" r:id="rId11"/>
    <p:sldId id="281" r:id="rId12"/>
    <p:sldId id="329" r:id="rId13"/>
    <p:sldId id="279" r:id="rId14"/>
    <p:sldId id="278" r:id="rId15"/>
    <p:sldId id="274" r:id="rId16"/>
    <p:sldId id="383" r:id="rId17"/>
    <p:sldId id="384" r:id="rId18"/>
    <p:sldId id="277" r:id="rId19"/>
    <p:sldId id="276" r:id="rId20"/>
    <p:sldId id="378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7" autoAdjust="0"/>
    <p:restoredTop sz="94343" autoAdjust="0"/>
  </p:normalViewPr>
  <p:slideViewPr>
    <p:cSldViewPr snapToGrid="0">
      <p:cViewPr varScale="1">
        <p:scale>
          <a:sx n="46" d="100"/>
          <a:sy n="46" d="100"/>
        </p:scale>
        <p:origin x="456" y="42"/>
      </p:cViewPr>
      <p:guideLst>
        <p:guide orient="horz" pos="2115"/>
        <p:guide pos="2835"/>
      </p:guideLst>
    </p:cSldViewPr>
  </p:slideViewPr>
  <p:outlineViewPr>
    <p:cViewPr>
      <p:scale>
        <a:sx n="33" d="100"/>
        <a:sy n="33" d="100"/>
      </p:scale>
      <p:origin x="0" y="-11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7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F252F-D16E-4BC1-9D72-C7D4854749F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32707E4D-36F9-4E18-8E2C-CBBA4178EDD0}">
      <dgm:prSet/>
      <dgm:spPr/>
      <dgm:t>
        <a:bodyPr/>
        <a:lstStyle/>
        <a:p>
          <a:r>
            <a:rPr lang="pt-BR" dirty="0"/>
            <a:t>PERICIANDOS EM HEMODIÁLISE OU DIÁLISE PERITONIAL</a:t>
          </a:r>
        </a:p>
      </dgm:t>
    </dgm:pt>
    <dgm:pt modelId="{84EA6163-7940-460A-9A40-E73F40596011}" type="parTrans" cxnId="{5F93CACF-864E-4285-860E-8A506CC9C056}">
      <dgm:prSet/>
      <dgm:spPr/>
      <dgm:t>
        <a:bodyPr/>
        <a:lstStyle/>
        <a:p>
          <a:endParaRPr lang="pt-BR"/>
        </a:p>
      </dgm:t>
    </dgm:pt>
    <dgm:pt modelId="{93B143F4-3559-4D49-B88A-CE39D4EEA999}" type="sibTrans" cxnId="{5F93CACF-864E-4285-860E-8A506CC9C056}">
      <dgm:prSet/>
      <dgm:spPr/>
      <dgm:t>
        <a:bodyPr/>
        <a:lstStyle/>
        <a:p>
          <a:endParaRPr lang="pt-BR"/>
        </a:p>
      </dgm:t>
    </dgm:pt>
    <dgm:pt modelId="{74AB9B32-363E-4E77-8C7B-09143937A104}">
      <dgm:prSet/>
      <dgm:spPr/>
      <dgm:t>
        <a:bodyPr/>
        <a:lstStyle/>
        <a:p>
          <a:r>
            <a:rPr lang="pt-BR"/>
            <a:t>ESTÃO COM INCAPACIDADE LABORATIVA</a:t>
          </a:r>
        </a:p>
      </dgm:t>
    </dgm:pt>
    <dgm:pt modelId="{896A6C5A-A37D-4E6F-803E-140D2EC6A059}" type="parTrans" cxnId="{A6FE88E2-A105-4D6A-93DF-DA40D728B4E0}">
      <dgm:prSet/>
      <dgm:spPr/>
      <dgm:t>
        <a:bodyPr/>
        <a:lstStyle/>
        <a:p>
          <a:endParaRPr lang="pt-BR"/>
        </a:p>
      </dgm:t>
    </dgm:pt>
    <dgm:pt modelId="{ED5F94A8-D03A-443E-BF27-F5D38B4BAFCD}" type="sibTrans" cxnId="{A6FE88E2-A105-4D6A-93DF-DA40D728B4E0}">
      <dgm:prSet/>
      <dgm:spPr/>
      <dgm:t>
        <a:bodyPr/>
        <a:lstStyle/>
        <a:p>
          <a:endParaRPr lang="pt-BR"/>
        </a:p>
      </dgm:t>
    </dgm:pt>
    <dgm:pt modelId="{97D2D1E8-EA4D-43AA-9630-10CF0FE597BE}" type="pres">
      <dgm:prSet presAssocID="{CE6F252F-D16E-4BC1-9D72-C7D4854749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C6C3524-887A-480D-8F57-6E888675EBD9}" type="pres">
      <dgm:prSet presAssocID="{32707E4D-36F9-4E18-8E2C-CBBA4178EDD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735195-448F-4F8B-970B-752187DB7E49}" type="pres">
      <dgm:prSet presAssocID="{93B143F4-3559-4D49-B88A-CE39D4EEA999}" presName="sibTrans" presStyleLbl="sibTrans2D1" presStyleIdx="0" presStyleCnt="1"/>
      <dgm:spPr/>
      <dgm:t>
        <a:bodyPr/>
        <a:lstStyle/>
        <a:p>
          <a:endParaRPr lang="pt-BR"/>
        </a:p>
      </dgm:t>
    </dgm:pt>
    <dgm:pt modelId="{B0F15D43-FE70-465D-BFF0-C97DAB2C8254}" type="pres">
      <dgm:prSet presAssocID="{93B143F4-3559-4D49-B88A-CE39D4EEA999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0B24B075-3ABC-484D-AAD0-8BFA069BC500}" type="pres">
      <dgm:prSet presAssocID="{74AB9B32-363E-4E77-8C7B-09143937A10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BC36424-06D4-4E0B-BD03-5A6B610E50D2}" type="presOf" srcId="{CE6F252F-D16E-4BC1-9D72-C7D4854749F0}" destId="{97D2D1E8-EA4D-43AA-9630-10CF0FE597BE}" srcOrd="0" destOrd="0" presId="urn:microsoft.com/office/officeart/2005/8/layout/process1"/>
    <dgm:cxn modelId="{A6FE88E2-A105-4D6A-93DF-DA40D728B4E0}" srcId="{CE6F252F-D16E-4BC1-9D72-C7D4854749F0}" destId="{74AB9B32-363E-4E77-8C7B-09143937A104}" srcOrd="1" destOrd="0" parTransId="{896A6C5A-A37D-4E6F-803E-140D2EC6A059}" sibTransId="{ED5F94A8-D03A-443E-BF27-F5D38B4BAFCD}"/>
    <dgm:cxn modelId="{FD497877-CF3A-4982-B2D2-3EEFB42B2172}" type="presOf" srcId="{93B143F4-3559-4D49-B88A-CE39D4EEA999}" destId="{B0F15D43-FE70-465D-BFF0-C97DAB2C8254}" srcOrd="1" destOrd="0" presId="urn:microsoft.com/office/officeart/2005/8/layout/process1"/>
    <dgm:cxn modelId="{BB3421FD-5166-42FD-8E71-A6459546ED04}" type="presOf" srcId="{32707E4D-36F9-4E18-8E2C-CBBA4178EDD0}" destId="{CC6C3524-887A-480D-8F57-6E888675EBD9}" srcOrd="0" destOrd="0" presId="urn:microsoft.com/office/officeart/2005/8/layout/process1"/>
    <dgm:cxn modelId="{5F93CACF-864E-4285-860E-8A506CC9C056}" srcId="{CE6F252F-D16E-4BC1-9D72-C7D4854749F0}" destId="{32707E4D-36F9-4E18-8E2C-CBBA4178EDD0}" srcOrd="0" destOrd="0" parTransId="{84EA6163-7940-460A-9A40-E73F40596011}" sibTransId="{93B143F4-3559-4D49-B88A-CE39D4EEA999}"/>
    <dgm:cxn modelId="{90523208-AFFC-49A2-BFA8-EB07138C1D18}" type="presOf" srcId="{74AB9B32-363E-4E77-8C7B-09143937A104}" destId="{0B24B075-3ABC-484D-AAD0-8BFA069BC500}" srcOrd="0" destOrd="0" presId="urn:microsoft.com/office/officeart/2005/8/layout/process1"/>
    <dgm:cxn modelId="{818EEF94-E683-4F50-B4DB-1C04F23762D9}" type="presOf" srcId="{93B143F4-3559-4D49-B88A-CE39D4EEA999}" destId="{AE735195-448F-4F8B-970B-752187DB7E49}" srcOrd="0" destOrd="0" presId="urn:microsoft.com/office/officeart/2005/8/layout/process1"/>
    <dgm:cxn modelId="{FA81FB37-5BBC-4258-864F-6A8BEACA2162}" type="presParOf" srcId="{97D2D1E8-EA4D-43AA-9630-10CF0FE597BE}" destId="{CC6C3524-887A-480D-8F57-6E888675EBD9}" srcOrd="0" destOrd="0" presId="urn:microsoft.com/office/officeart/2005/8/layout/process1"/>
    <dgm:cxn modelId="{CC140774-BA8A-4050-8CEE-91049A898C4D}" type="presParOf" srcId="{97D2D1E8-EA4D-43AA-9630-10CF0FE597BE}" destId="{AE735195-448F-4F8B-970B-752187DB7E49}" srcOrd="1" destOrd="0" presId="urn:microsoft.com/office/officeart/2005/8/layout/process1"/>
    <dgm:cxn modelId="{FB2A2A36-434E-4D94-AD7D-CE0A90556BBA}" type="presParOf" srcId="{AE735195-448F-4F8B-970B-752187DB7E49}" destId="{B0F15D43-FE70-465D-BFF0-C97DAB2C8254}" srcOrd="0" destOrd="0" presId="urn:microsoft.com/office/officeart/2005/8/layout/process1"/>
    <dgm:cxn modelId="{258EEBA2-B86E-44B0-84BD-A56969DD82F8}" type="presParOf" srcId="{97D2D1E8-EA4D-43AA-9630-10CF0FE597BE}" destId="{0B24B075-3ABC-484D-AAD0-8BFA069BC50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550AF-4D75-4F2D-A445-C3710017C01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C18EFECA-8FC2-466E-B16C-05F948620CB2}">
      <dgm:prSet/>
      <dgm:spPr/>
      <dgm:t>
        <a:bodyPr/>
        <a:lstStyle/>
        <a:p>
          <a:r>
            <a:rPr lang="pt-BR"/>
            <a:t>DRC conservador</a:t>
          </a:r>
        </a:p>
      </dgm:t>
    </dgm:pt>
    <dgm:pt modelId="{6839C63A-DF6E-4C6B-8B4D-E939B6F1F6C0}" type="parTrans" cxnId="{4CFE5D7B-2EBD-4256-AFB2-030E2CF469A1}">
      <dgm:prSet/>
      <dgm:spPr/>
      <dgm:t>
        <a:bodyPr/>
        <a:lstStyle/>
        <a:p>
          <a:endParaRPr lang="pt-BR"/>
        </a:p>
      </dgm:t>
    </dgm:pt>
    <dgm:pt modelId="{FD58D0EB-4AC8-474C-842B-13A4F0FB6C38}" type="sibTrans" cxnId="{4CFE5D7B-2EBD-4256-AFB2-030E2CF469A1}">
      <dgm:prSet/>
      <dgm:spPr/>
      <dgm:t>
        <a:bodyPr/>
        <a:lstStyle/>
        <a:p>
          <a:endParaRPr lang="pt-BR"/>
        </a:p>
      </dgm:t>
    </dgm:pt>
    <dgm:pt modelId="{D0F13D13-3C50-48A2-9F9B-7A9748DB5C60}">
      <dgm:prSet/>
      <dgm:spPr/>
      <dgm:t>
        <a:bodyPr/>
        <a:lstStyle/>
        <a:p>
          <a:r>
            <a:rPr lang="pt-BR" dirty="0"/>
            <a:t>Poucos sintomas/sinais + dificuldade de avaliar progressão DRC</a:t>
          </a:r>
        </a:p>
      </dgm:t>
    </dgm:pt>
    <dgm:pt modelId="{982CFB12-F1FC-4B73-AA5C-A16E63903F81}" type="parTrans" cxnId="{8DB51240-85A8-4F4B-A81E-093DBE5C21B9}">
      <dgm:prSet/>
      <dgm:spPr/>
      <dgm:t>
        <a:bodyPr/>
        <a:lstStyle/>
        <a:p>
          <a:endParaRPr lang="pt-BR"/>
        </a:p>
      </dgm:t>
    </dgm:pt>
    <dgm:pt modelId="{AAEFE094-EAB5-4B29-88C9-11EFFF909804}" type="sibTrans" cxnId="{8DB51240-85A8-4F4B-A81E-093DBE5C21B9}">
      <dgm:prSet/>
      <dgm:spPr/>
      <dgm:t>
        <a:bodyPr/>
        <a:lstStyle/>
        <a:p>
          <a:endParaRPr lang="pt-BR"/>
        </a:p>
      </dgm:t>
    </dgm:pt>
    <dgm:pt modelId="{0D250F9E-2204-4651-B3C7-47B0286AE7F8}">
      <dgm:prSet/>
      <dgm:spPr/>
      <dgm:t>
        <a:bodyPr/>
        <a:lstStyle/>
        <a:p>
          <a:r>
            <a:rPr lang="pt-BR"/>
            <a:t>NÃO existem métodos de certeza para avaliar capacidade laborativa</a:t>
          </a:r>
        </a:p>
      </dgm:t>
    </dgm:pt>
    <dgm:pt modelId="{9CACFB74-E1A1-4314-A491-547CC7C7B72D}" type="parTrans" cxnId="{82483D27-746F-428F-9A0D-9699BEAC231F}">
      <dgm:prSet/>
      <dgm:spPr/>
      <dgm:t>
        <a:bodyPr/>
        <a:lstStyle/>
        <a:p>
          <a:endParaRPr lang="pt-BR"/>
        </a:p>
      </dgm:t>
    </dgm:pt>
    <dgm:pt modelId="{54F07803-8F86-4646-A6FD-DE450F20C8B1}" type="sibTrans" cxnId="{82483D27-746F-428F-9A0D-9699BEAC231F}">
      <dgm:prSet/>
      <dgm:spPr/>
      <dgm:t>
        <a:bodyPr/>
        <a:lstStyle/>
        <a:p>
          <a:endParaRPr lang="pt-BR"/>
        </a:p>
      </dgm:t>
    </dgm:pt>
    <dgm:pt modelId="{46BE4D72-8F94-47D7-A219-E1C0ADA3EC35}" type="pres">
      <dgm:prSet presAssocID="{704550AF-4D75-4F2D-A445-C3710017C01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2D9EC4-8D4A-4177-9933-F3E12FBDC447}" type="pres">
      <dgm:prSet presAssocID="{C18EFECA-8FC2-466E-B16C-05F948620C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78A327-2589-4610-94E9-DB3D5367BC34}" type="pres">
      <dgm:prSet presAssocID="{FD58D0EB-4AC8-474C-842B-13A4F0FB6C38}" presName="spacerL" presStyleCnt="0"/>
      <dgm:spPr/>
    </dgm:pt>
    <dgm:pt modelId="{B0CDCB38-12E5-4538-91F9-03A4608E4840}" type="pres">
      <dgm:prSet presAssocID="{FD58D0EB-4AC8-474C-842B-13A4F0FB6C38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470C54F-6F61-4E24-A4D0-8D3619460614}" type="pres">
      <dgm:prSet presAssocID="{FD58D0EB-4AC8-474C-842B-13A4F0FB6C38}" presName="spacerR" presStyleCnt="0"/>
      <dgm:spPr/>
    </dgm:pt>
    <dgm:pt modelId="{8ECBD4B5-9FE0-4E20-8581-88D4521A7A1A}" type="pres">
      <dgm:prSet presAssocID="{D0F13D13-3C50-48A2-9F9B-7A9748DB5C6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26B806-46B2-4810-8452-633D63B6C1D4}" type="pres">
      <dgm:prSet presAssocID="{AAEFE094-EAB5-4B29-88C9-11EFFF909804}" presName="spacerL" presStyleCnt="0"/>
      <dgm:spPr/>
    </dgm:pt>
    <dgm:pt modelId="{94B18AEF-D44F-4BA2-BC03-C9E5D8807171}" type="pres">
      <dgm:prSet presAssocID="{AAEFE094-EAB5-4B29-88C9-11EFFF90980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BD5C4684-577B-4123-92DA-F6B23C2DC3A8}" type="pres">
      <dgm:prSet presAssocID="{AAEFE094-EAB5-4B29-88C9-11EFFF909804}" presName="spacerR" presStyleCnt="0"/>
      <dgm:spPr/>
    </dgm:pt>
    <dgm:pt modelId="{BB59A7A5-F684-463C-8143-FF500C1B25BA}" type="pres">
      <dgm:prSet presAssocID="{0D250F9E-2204-4651-B3C7-47B0286AE7F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7ED4DC-07C2-48BA-8306-6582B0D1A88D}" type="presOf" srcId="{FD58D0EB-4AC8-474C-842B-13A4F0FB6C38}" destId="{B0CDCB38-12E5-4538-91F9-03A4608E4840}" srcOrd="0" destOrd="0" presId="urn:microsoft.com/office/officeart/2005/8/layout/equation1"/>
    <dgm:cxn modelId="{D3C706CF-4533-43E9-B5B5-42384DA2BE36}" type="presOf" srcId="{AAEFE094-EAB5-4B29-88C9-11EFFF909804}" destId="{94B18AEF-D44F-4BA2-BC03-C9E5D8807171}" srcOrd="0" destOrd="0" presId="urn:microsoft.com/office/officeart/2005/8/layout/equation1"/>
    <dgm:cxn modelId="{1BB37F3E-C557-49EB-97C8-EAEFB24C39A6}" type="presOf" srcId="{0D250F9E-2204-4651-B3C7-47B0286AE7F8}" destId="{BB59A7A5-F684-463C-8143-FF500C1B25BA}" srcOrd="0" destOrd="0" presId="urn:microsoft.com/office/officeart/2005/8/layout/equation1"/>
    <dgm:cxn modelId="{A4A10664-3A63-4197-A685-90062CC31A81}" type="presOf" srcId="{C18EFECA-8FC2-466E-B16C-05F948620CB2}" destId="{B82D9EC4-8D4A-4177-9933-F3E12FBDC447}" srcOrd="0" destOrd="0" presId="urn:microsoft.com/office/officeart/2005/8/layout/equation1"/>
    <dgm:cxn modelId="{8DB51240-85A8-4F4B-A81E-093DBE5C21B9}" srcId="{704550AF-4D75-4F2D-A445-C3710017C013}" destId="{D0F13D13-3C50-48A2-9F9B-7A9748DB5C60}" srcOrd="1" destOrd="0" parTransId="{982CFB12-F1FC-4B73-AA5C-A16E63903F81}" sibTransId="{AAEFE094-EAB5-4B29-88C9-11EFFF909804}"/>
    <dgm:cxn modelId="{95DC5BC1-B29E-4F32-BA6E-C797143F5396}" type="presOf" srcId="{D0F13D13-3C50-48A2-9F9B-7A9748DB5C60}" destId="{8ECBD4B5-9FE0-4E20-8581-88D4521A7A1A}" srcOrd="0" destOrd="0" presId="urn:microsoft.com/office/officeart/2005/8/layout/equation1"/>
    <dgm:cxn modelId="{3E677B5B-E93C-4AE1-A19A-F53D09677417}" type="presOf" srcId="{704550AF-4D75-4F2D-A445-C3710017C013}" destId="{46BE4D72-8F94-47D7-A219-E1C0ADA3EC35}" srcOrd="0" destOrd="0" presId="urn:microsoft.com/office/officeart/2005/8/layout/equation1"/>
    <dgm:cxn modelId="{82483D27-746F-428F-9A0D-9699BEAC231F}" srcId="{704550AF-4D75-4F2D-A445-C3710017C013}" destId="{0D250F9E-2204-4651-B3C7-47B0286AE7F8}" srcOrd="2" destOrd="0" parTransId="{9CACFB74-E1A1-4314-A491-547CC7C7B72D}" sibTransId="{54F07803-8F86-4646-A6FD-DE450F20C8B1}"/>
    <dgm:cxn modelId="{4CFE5D7B-2EBD-4256-AFB2-030E2CF469A1}" srcId="{704550AF-4D75-4F2D-A445-C3710017C013}" destId="{C18EFECA-8FC2-466E-B16C-05F948620CB2}" srcOrd="0" destOrd="0" parTransId="{6839C63A-DF6E-4C6B-8B4D-E939B6F1F6C0}" sibTransId="{FD58D0EB-4AC8-474C-842B-13A4F0FB6C38}"/>
    <dgm:cxn modelId="{E4D803DD-46F2-4E32-B272-BF4513273460}" type="presParOf" srcId="{46BE4D72-8F94-47D7-A219-E1C0ADA3EC35}" destId="{B82D9EC4-8D4A-4177-9933-F3E12FBDC447}" srcOrd="0" destOrd="0" presId="urn:microsoft.com/office/officeart/2005/8/layout/equation1"/>
    <dgm:cxn modelId="{40365273-B2EF-4E20-8D7F-E850F5DBFCE5}" type="presParOf" srcId="{46BE4D72-8F94-47D7-A219-E1C0ADA3EC35}" destId="{9F78A327-2589-4610-94E9-DB3D5367BC34}" srcOrd="1" destOrd="0" presId="urn:microsoft.com/office/officeart/2005/8/layout/equation1"/>
    <dgm:cxn modelId="{2A2FCC7C-87B9-4D98-BEF7-15ED9999A54B}" type="presParOf" srcId="{46BE4D72-8F94-47D7-A219-E1C0ADA3EC35}" destId="{B0CDCB38-12E5-4538-91F9-03A4608E4840}" srcOrd="2" destOrd="0" presId="urn:microsoft.com/office/officeart/2005/8/layout/equation1"/>
    <dgm:cxn modelId="{924BD9D0-81F7-4E2E-B1F8-19FF59AAC407}" type="presParOf" srcId="{46BE4D72-8F94-47D7-A219-E1C0ADA3EC35}" destId="{5470C54F-6F61-4E24-A4D0-8D3619460614}" srcOrd="3" destOrd="0" presId="urn:microsoft.com/office/officeart/2005/8/layout/equation1"/>
    <dgm:cxn modelId="{34A45BCE-D4AB-46D6-86D6-DFEC12447304}" type="presParOf" srcId="{46BE4D72-8F94-47D7-A219-E1C0ADA3EC35}" destId="{8ECBD4B5-9FE0-4E20-8581-88D4521A7A1A}" srcOrd="4" destOrd="0" presId="urn:microsoft.com/office/officeart/2005/8/layout/equation1"/>
    <dgm:cxn modelId="{BEBFC9BB-1903-47F6-804F-2A9CCF153514}" type="presParOf" srcId="{46BE4D72-8F94-47D7-A219-E1C0ADA3EC35}" destId="{3726B806-46B2-4810-8452-633D63B6C1D4}" srcOrd="5" destOrd="0" presId="urn:microsoft.com/office/officeart/2005/8/layout/equation1"/>
    <dgm:cxn modelId="{30031C78-6766-42FF-BA90-F1190B7489D7}" type="presParOf" srcId="{46BE4D72-8F94-47D7-A219-E1C0ADA3EC35}" destId="{94B18AEF-D44F-4BA2-BC03-C9E5D8807171}" srcOrd="6" destOrd="0" presId="urn:microsoft.com/office/officeart/2005/8/layout/equation1"/>
    <dgm:cxn modelId="{DF602BAD-DA66-4755-A084-AFFB06C14E54}" type="presParOf" srcId="{46BE4D72-8F94-47D7-A219-E1C0ADA3EC35}" destId="{BD5C4684-577B-4123-92DA-F6B23C2DC3A8}" srcOrd="7" destOrd="0" presId="urn:microsoft.com/office/officeart/2005/8/layout/equation1"/>
    <dgm:cxn modelId="{CD687250-658D-47A1-B442-05810BE83626}" type="presParOf" srcId="{46BE4D72-8F94-47D7-A219-E1C0ADA3EC35}" destId="{BB59A7A5-F684-463C-8143-FF500C1B25B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FDEA22-CF18-4480-BA8C-C629A7B38DC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271678D4-A244-454C-AF82-A40C870C1E15}">
      <dgm:prSet/>
      <dgm:spPr/>
      <dgm:t>
        <a:bodyPr/>
        <a:lstStyle/>
        <a:p>
          <a:r>
            <a:rPr lang="pt-BR" dirty="0"/>
            <a:t>6 meses de TX</a:t>
          </a:r>
        </a:p>
      </dgm:t>
    </dgm:pt>
    <dgm:pt modelId="{4F7471FA-FC78-43AA-B4AA-2DA262C6AE1E}" type="parTrans" cxnId="{FEA25331-455D-4EC5-9C06-538B394EBE81}">
      <dgm:prSet/>
      <dgm:spPr/>
      <dgm:t>
        <a:bodyPr/>
        <a:lstStyle/>
        <a:p>
          <a:endParaRPr lang="pt-BR"/>
        </a:p>
      </dgm:t>
    </dgm:pt>
    <dgm:pt modelId="{88EB9B7C-D57E-4BB4-BCD1-5A8028AAEE44}" type="sibTrans" cxnId="{FEA25331-455D-4EC5-9C06-538B394EBE81}">
      <dgm:prSet/>
      <dgm:spPr/>
      <dgm:t>
        <a:bodyPr/>
        <a:lstStyle/>
        <a:p>
          <a:endParaRPr lang="pt-BR"/>
        </a:p>
      </dgm:t>
    </dgm:pt>
    <dgm:pt modelId="{C0A5F91B-5D09-4B0C-915C-7D82498570C1}">
      <dgm:prSet/>
      <dgm:spPr/>
      <dgm:t>
        <a:bodyPr/>
        <a:lstStyle/>
        <a:p>
          <a:r>
            <a:rPr lang="pt-BR"/>
            <a:t>Risco complicações agudas</a:t>
          </a:r>
        </a:p>
      </dgm:t>
    </dgm:pt>
    <dgm:pt modelId="{A1E076EB-7203-4CC2-BD9F-60C3800C96FB}" type="parTrans" cxnId="{EA369F8B-0B98-4429-91B3-A4A55C56D16C}">
      <dgm:prSet/>
      <dgm:spPr/>
      <dgm:t>
        <a:bodyPr/>
        <a:lstStyle/>
        <a:p>
          <a:endParaRPr lang="pt-BR"/>
        </a:p>
      </dgm:t>
    </dgm:pt>
    <dgm:pt modelId="{7298E40F-6953-40C3-B091-D24BD7EFF0A5}" type="sibTrans" cxnId="{EA369F8B-0B98-4429-91B3-A4A55C56D16C}">
      <dgm:prSet/>
      <dgm:spPr/>
      <dgm:t>
        <a:bodyPr/>
        <a:lstStyle/>
        <a:p>
          <a:endParaRPr lang="pt-BR"/>
        </a:p>
      </dgm:t>
    </dgm:pt>
    <dgm:pt modelId="{0187D608-FD47-443A-8308-F1B300FD41DA}">
      <dgm:prSet/>
      <dgm:spPr/>
      <dgm:t>
        <a:bodyPr/>
        <a:lstStyle/>
        <a:p>
          <a:r>
            <a:rPr lang="pt-BR"/>
            <a:t>Incapacidade laborativa?</a:t>
          </a:r>
        </a:p>
      </dgm:t>
    </dgm:pt>
    <dgm:pt modelId="{24BF0F9F-C213-44F2-9BDE-9DD90AA8C362}" type="parTrans" cxnId="{28CFA1DA-6FFC-4893-9684-2B35AD8ADBCD}">
      <dgm:prSet/>
      <dgm:spPr/>
      <dgm:t>
        <a:bodyPr/>
        <a:lstStyle/>
        <a:p>
          <a:endParaRPr lang="pt-BR"/>
        </a:p>
      </dgm:t>
    </dgm:pt>
    <dgm:pt modelId="{E9FE566C-55D8-461E-BFA8-90146E280ACE}" type="sibTrans" cxnId="{28CFA1DA-6FFC-4893-9684-2B35AD8ADBCD}">
      <dgm:prSet/>
      <dgm:spPr/>
      <dgm:t>
        <a:bodyPr/>
        <a:lstStyle/>
        <a:p>
          <a:endParaRPr lang="pt-BR"/>
        </a:p>
      </dgm:t>
    </dgm:pt>
    <dgm:pt modelId="{BB94D3BA-06D5-4C1D-9A19-EF2ED8880445}" type="pres">
      <dgm:prSet presAssocID="{44FDEA22-CF18-4480-BA8C-C629A7B38D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97B3F8-C0A5-438B-8E65-E1560310F3BC}" type="pres">
      <dgm:prSet presAssocID="{271678D4-A244-454C-AF82-A40C870C1E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160972-D3D7-475E-8EEF-5D01CBB6A6A7}" type="pres">
      <dgm:prSet presAssocID="{88EB9B7C-D57E-4BB4-BCD1-5A8028AAEE44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0EC6272-E877-4E70-8D19-5C44CD609F02}" type="pres">
      <dgm:prSet presAssocID="{88EB9B7C-D57E-4BB4-BCD1-5A8028AAEE44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9B24B895-2BE9-45AE-B350-2A45E42EB25F}" type="pres">
      <dgm:prSet presAssocID="{C0A5F91B-5D09-4B0C-915C-7D82498570C1}" presName="node" presStyleLbl="node1" presStyleIdx="1" presStyleCnt="3" custLinFactNeighborX="-57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6BA1DD-0A04-4E4A-B457-814D3A20A0A7}" type="pres">
      <dgm:prSet presAssocID="{7298E40F-6953-40C3-B091-D24BD7EFF0A5}" presName="sibTrans" presStyleLbl="sibTrans2D1" presStyleIdx="1" presStyleCnt="2"/>
      <dgm:spPr/>
      <dgm:t>
        <a:bodyPr/>
        <a:lstStyle/>
        <a:p>
          <a:endParaRPr lang="pt-BR"/>
        </a:p>
      </dgm:t>
    </dgm:pt>
    <dgm:pt modelId="{6EE7A041-C1DA-453D-9D0A-454AC3B3B505}" type="pres">
      <dgm:prSet presAssocID="{7298E40F-6953-40C3-B091-D24BD7EFF0A5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CF8C069A-77A9-496B-B8DE-43898254EE51}" type="pres">
      <dgm:prSet presAssocID="{0187D608-FD47-443A-8308-F1B300FD41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EA25331-455D-4EC5-9C06-538B394EBE81}" srcId="{44FDEA22-CF18-4480-BA8C-C629A7B38DCF}" destId="{271678D4-A244-454C-AF82-A40C870C1E15}" srcOrd="0" destOrd="0" parTransId="{4F7471FA-FC78-43AA-B4AA-2DA262C6AE1E}" sibTransId="{88EB9B7C-D57E-4BB4-BCD1-5A8028AAEE44}"/>
    <dgm:cxn modelId="{3EBAC7F5-F9BB-47A8-95B1-4730C85926B5}" type="presOf" srcId="{0187D608-FD47-443A-8308-F1B300FD41DA}" destId="{CF8C069A-77A9-496B-B8DE-43898254EE51}" srcOrd="0" destOrd="0" presId="urn:microsoft.com/office/officeart/2005/8/layout/process1"/>
    <dgm:cxn modelId="{EA369F8B-0B98-4429-91B3-A4A55C56D16C}" srcId="{44FDEA22-CF18-4480-BA8C-C629A7B38DCF}" destId="{C0A5F91B-5D09-4B0C-915C-7D82498570C1}" srcOrd="1" destOrd="0" parTransId="{A1E076EB-7203-4CC2-BD9F-60C3800C96FB}" sibTransId="{7298E40F-6953-40C3-B091-D24BD7EFF0A5}"/>
    <dgm:cxn modelId="{0805B552-FBB1-425F-92D9-AC403DAA6DEC}" type="presOf" srcId="{271678D4-A244-454C-AF82-A40C870C1E15}" destId="{5A97B3F8-C0A5-438B-8E65-E1560310F3BC}" srcOrd="0" destOrd="0" presId="urn:microsoft.com/office/officeart/2005/8/layout/process1"/>
    <dgm:cxn modelId="{0BF0386A-4CDC-4C27-9C0A-7200607EA830}" type="presOf" srcId="{C0A5F91B-5D09-4B0C-915C-7D82498570C1}" destId="{9B24B895-2BE9-45AE-B350-2A45E42EB25F}" srcOrd="0" destOrd="0" presId="urn:microsoft.com/office/officeart/2005/8/layout/process1"/>
    <dgm:cxn modelId="{5677BB75-6067-4155-9965-D95219BB39A0}" type="presOf" srcId="{7298E40F-6953-40C3-B091-D24BD7EFF0A5}" destId="{6EE7A041-C1DA-453D-9D0A-454AC3B3B505}" srcOrd="1" destOrd="0" presId="urn:microsoft.com/office/officeart/2005/8/layout/process1"/>
    <dgm:cxn modelId="{28CFA1DA-6FFC-4893-9684-2B35AD8ADBCD}" srcId="{44FDEA22-CF18-4480-BA8C-C629A7B38DCF}" destId="{0187D608-FD47-443A-8308-F1B300FD41DA}" srcOrd="2" destOrd="0" parTransId="{24BF0F9F-C213-44F2-9BDE-9DD90AA8C362}" sibTransId="{E9FE566C-55D8-461E-BFA8-90146E280ACE}"/>
    <dgm:cxn modelId="{0FBD859F-C6EC-4B77-83FC-BFC0E00C118E}" type="presOf" srcId="{7298E40F-6953-40C3-B091-D24BD7EFF0A5}" destId="{176BA1DD-0A04-4E4A-B457-814D3A20A0A7}" srcOrd="0" destOrd="0" presId="urn:microsoft.com/office/officeart/2005/8/layout/process1"/>
    <dgm:cxn modelId="{5E6542D6-0ECA-4A1E-B92E-D8C8A3559932}" type="presOf" srcId="{44FDEA22-CF18-4480-BA8C-C629A7B38DCF}" destId="{BB94D3BA-06D5-4C1D-9A19-EF2ED8880445}" srcOrd="0" destOrd="0" presId="urn:microsoft.com/office/officeart/2005/8/layout/process1"/>
    <dgm:cxn modelId="{85F49274-7093-48BF-B8B1-838BD3B94FB8}" type="presOf" srcId="{88EB9B7C-D57E-4BB4-BCD1-5A8028AAEE44}" destId="{70EC6272-E877-4E70-8D19-5C44CD609F02}" srcOrd="1" destOrd="0" presId="urn:microsoft.com/office/officeart/2005/8/layout/process1"/>
    <dgm:cxn modelId="{E7CFCB40-DBDF-40A8-A9CF-10C1AFA996FE}" type="presOf" srcId="{88EB9B7C-D57E-4BB4-BCD1-5A8028AAEE44}" destId="{FC160972-D3D7-475E-8EEF-5D01CBB6A6A7}" srcOrd="0" destOrd="0" presId="urn:microsoft.com/office/officeart/2005/8/layout/process1"/>
    <dgm:cxn modelId="{22C1338C-37C8-4C24-B4A0-A9430AFE280C}" type="presParOf" srcId="{BB94D3BA-06D5-4C1D-9A19-EF2ED8880445}" destId="{5A97B3F8-C0A5-438B-8E65-E1560310F3BC}" srcOrd="0" destOrd="0" presId="urn:microsoft.com/office/officeart/2005/8/layout/process1"/>
    <dgm:cxn modelId="{FB059481-0039-469F-95E4-0931CDA68FD9}" type="presParOf" srcId="{BB94D3BA-06D5-4C1D-9A19-EF2ED8880445}" destId="{FC160972-D3D7-475E-8EEF-5D01CBB6A6A7}" srcOrd="1" destOrd="0" presId="urn:microsoft.com/office/officeart/2005/8/layout/process1"/>
    <dgm:cxn modelId="{CFA03D63-E968-4F2A-9F7C-AB372727ED08}" type="presParOf" srcId="{FC160972-D3D7-475E-8EEF-5D01CBB6A6A7}" destId="{70EC6272-E877-4E70-8D19-5C44CD609F02}" srcOrd="0" destOrd="0" presId="urn:microsoft.com/office/officeart/2005/8/layout/process1"/>
    <dgm:cxn modelId="{4F4E0CCA-D854-4646-9A31-F53DA06DC0C6}" type="presParOf" srcId="{BB94D3BA-06D5-4C1D-9A19-EF2ED8880445}" destId="{9B24B895-2BE9-45AE-B350-2A45E42EB25F}" srcOrd="2" destOrd="0" presId="urn:microsoft.com/office/officeart/2005/8/layout/process1"/>
    <dgm:cxn modelId="{B6858A98-EE67-4475-AE56-47D138C9D550}" type="presParOf" srcId="{BB94D3BA-06D5-4C1D-9A19-EF2ED8880445}" destId="{176BA1DD-0A04-4E4A-B457-814D3A20A0A7}" srcOrd="3" destOrd="0" presId="urn:microsoft.com/office/officeart/2005/8/layout/process1"/>
    <dgm:cxn modelId="{5D19BB85-336C-4CBF-BD25-1A1123A68E51}" type="presParOf" srcId="{176BA1DD-0A04-4E4A-B457-814D3A20A0A7}" destId="{6EE7A041-C1DA-453D-9D0A-454AC3B3B505}" srcOrd="0" destOrd="0" presId="urn:microsoft.com/office/officeart/2005/8/layout/process1"/>
    <dgm:cxn modelId="{6B660BFB-83D8-4658-9BA6-083E1F998E0D}" type="presParOf" srcId="{BB94D3BA-06D5-4C1D-9A19-EF2ED8880445}" destId="{CF8C069A-77A9-496B-B8DE-43898254EE5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C70645-F1CA-4F61-9FE2-1547B30AF9B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7FCF048-8BEF-4EF4-ADDF-2B923F460557}">
      <dgm:prSet/>
      <dgm:spPr/>
      <dgm:t>
        <a:bodyPr/>
        <a:lstStyle/>
        <a:p>
          <a:r>
            <a:rPr lang="pt-BR"/>
            <a:t>TX tardio</a:t>
          </a:r>
        </a:p>
      </dgm:t>
    </dgm:pt>
    <dgm:pt modelId="{8B62CA4B-DD8A-4A4B-B57C-CA0FD485AB87}" type="parTrans" cxnId="{3D2493B2-A2E9-43EB-B77A-633CE866B280}">
      <dgm:prSet/>
      <dgm:spPr/>
      <dgm:t>
        <a:bodyPr/>
        <a:lstStyle/>
        <a:p>
          <a:endParaRPr lang="pt-BR"/>
        </a:p>
      </dgm:t>
    </dgm:pt>
    <dgm:pt modelId="{324F7E01-8C10-4683-9C9F-D39A1F900F44}" type="sibTrans" cxnId="{3D2493B2-A2E9-43EB-B77A-633CE866B280}">
      <dgm:prSet/>
      <dgm:spPr/>
      <dgm:t>
        <a:bodyPr/>
        <a:lstStyle/>
        <a:p>
          <a:endParaRPr lang="pt-BR"/>
        </a:p>
      </dgm:t>
    </dgm:pt>
    <dgm:pt modelId="{72EB7B4C-FE90-4163-B740-F5AF8FFB0345}">
      <dgm:prSet/>
      <dgm:spPr/>
      <dgm:t>
        <a:bodyPr/>
        <a:lstStyle/>
        <a:p>
          <a:r>
            <a:rPr lang="pt-BR"/>
            <a:t>Complicações crônicas?</a:t>
          </a:r>
        </a:p>
      </dgm:t>
    </dgm:pt>
    <dgm:pt modelId="{EAEFA6FB-24F1-46BE-AF2B-BD2047526F9F}" type="parTrans" cxnId="{FD890BC3-EC12-45A9-BF97-E08EB306BE9D}">
      <dgm:prSet/>
      <dgm:spPr/>
      <dgm:t>
        <a:bodyPr/>
        <a:lstStyle/>
        <a:p>
          <a:endParaRPr lang="pt-BR"/>
        </a:p>
      </dgm:t>
    </dgm:pt>
    <dgm:pt modelId="{B5583674-9C75-421D-BB88-18670DFBE610}" type="sibTrans" cxnId="{FD890BC3-EC12-45A9-BF97-E08EB306BE9D}">
      <dgm:prSet/>
      <dgm:spPr/>
      <dgm:t>
        <a:bodyPr/>
        <a:lstStyle/>
        <a:p>
          <a:endParaRPr lang="pt-BR"/>
        </a:p>
      </dgm:t>
    </dgm:pt>
    <dgm:pt modelId="{E53CA97C-2096-42A7-8DEB-EF413C2747B4}">
      <dgm:prSet/>
      <dgm:spPr/>
      <dgm:t>
        <a:bodyPr/>
        <a:lstStyle/>
        <a:p>
          <a:r>
            <a:rPr lang="pt-BR"/>
            <a:t>Incapacidade laborativa?</a:t>
          </a:r>
        </a:p>
      </dgm:t>
    </dgm:pt>
    <dgm:pt modelId="{6E8A7F41-F1BB-4441-925E-5B5E0D324847}" type="parTrans" cxnId="{4D31FDD1-C27B-4C26-8AD4-D1ED4D472C89}">
      <dgm:prSet/>
      <dgm:spPr/>
      <dgm:t>
        <a:bodyPr/>
        <a:lstStyle/>
        <a:p>
          <a:endParaRPr lang="pt-BR"/>
        </a:p>
      </dgm:t>
    </dgm:pt>
    <dgm:pt modelId="{490D87F4-8813-4965-82CD-A8945519713D}" type="sibTrans" cxnId="{4D31FDD1-C27B-4C26-8AD4-D1ED4D472C89}">
      <dgm:prSet/>
      <dgm:spPr/>
      <dgm:t>
        <a:bodyPr/>
        <a:lstStyle/>
        <a:p>
          <a:endParaRPr lang="pt-BR"/>
        </a:p>
      </dgm:t>
    </dgm:pt>
    <dgm:pt modelId="{3E1B5A27-23DB-4F88-A297-D505ED99A129}" type="pres">
      <dgm:prSet presAssocID="{4FC70645-F1CA-4F61-9FE2-1547B30AF9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A51F955-5FA2-41CD-9516-4DCC7AD837A4}" type="pres">
      <dgm:prSet presAssocID="{67FCF048-8BEF-4EF4-ADDF-2B923F46055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6E6620-9429-4C82-A197-D6692985904D}" type="pres">
      <dgm:prSet presAssocID="{324F7E01-8C10-4683-9C9F-D39A1F900F44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B140A97-49F2-4781-A446-5C6225E01EE5}" type="pres">
      <dgm:prSet presAssocID="{324F7E01-8C10-4683-9C9F-D39A1F900F44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25050FAD-F14D-48FF-A9B2-043C926E5EDB}" type="pres">
      <dgm:prSet presAssocID="{72EB7B4C-FE90-4163-B740-F5AF8FFB03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D0BF8A-2483-4FE6-A574-5B463B622A87}" type="pres">
      <dgm:prSet presAssocID="{B5583674-9C75-421D-BB88-18670DFBE610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C235C8A-650B-477D-B4DC-C02DE9093D49}" type="pres">
      <dgm:prSet presAssocID="{B5583674-9C75-421D-BB88-18670DFBE610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644B8D84-12DE-40C6-A710-AD65D0F96AB2}" type="pres">
      <dgm:prSet presAssocID="{E53CA97C-2096-42A7-8DEB-EF413C2747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844C23E-8CBA-407A-909C-6B18B850E957}" type="presOf" srcId="{4FC70645-F1CA-4F61-9FE2-1547B30AF9BF}" destId="{3E1B5A27-23DB-4F88-A297-D505ED99A129}" srcOrd="0" destOrd="0" presId="urn:microsoft.com/office/officeart/2005/8/layout/process1"/>
    <dgm:cxn modelId="{12041A6F-14F2-42C1-99E0-AF6811EFB1DA}" type="presOf" srcId="{B5583674-9C75-421D-BB88-18670DFBE610}" destId="{0C235C8A-650B-477D-B4DC-C02DE9093D49}" srcOrd="1" destOrd="0" presId="urn:microsoft.com/office/officeart/2005/8/layout/process1"/>
    <dgm:cxn modelId="{8CFB23B7-379A-45F1-A699-CF677CEC4A9F}" type="presOf" srcId="{72EB7B4C-FE90-4163-B740-F5AF8FFB0345}" destId="{25050FAD-F14D-48FF-A9B2-043C926E5EDB}" srcOrd="0" destOrd="0" presId="urn:microsoft.com/office/officeart/2005/8/layout/process1"/>
    <dgm:cxn modelId="{71ABF45B-1B2F-43D5-8F48-C8288FF7CBAE}" type="presOf" srcId="{E53CA97C-2096-42A7-8DEB-EF413C2747B4}" destId="{644B8D84-12DE-40C6-A710-AD65D0F96AB2}" srcOrd="0" destOrd="0" presId="urn:microsoft.com/office/officeart/2005/8/layout/process1"/>
    <dgm:cxn modelId="{B198841F-8AC1-4E3D-8E1F-BBF2F6BDA560}" type="presOf" srcId="{67FCF048-8BEF-4EF4-ADDF-2B923F460557}" destId="{1A51F955-5FA2-41CD-9516-4DCC7AD837A4}" srcOrd="0" destOrd="0" presId="urn:microsoft.com/office/officeart/2005/8/layout/process1"/>
    <dgm:cxn modelId="{FD890BC3-EC12-45A9-BF97-E08EB306BE9D}" srcId="{4FC70645-F1CA-4F61-9FE2-1547B30AF9BF}" destId="{72EB7B4C-FE90-4163-B740-F5AF8FFB0345}" srcOrd="1" destOrd="0" parTransId="{EAEFA6FB-24F1-46BE-AF2B-BD2047526F9F}" sibTransId="{B5583674-9C75-421D-BB88-18670DFBE610}"/>
    <dgm:cxn modelId="{C912AFF9-B613-43BC-A8B2-13F627E629B1}" type="presOf" srcId="{324F7E01-8C10-4683-9C9F-D39A1F900F44}" destId="{7B140A97-49F2-4781-A446-5C6225E01EE5}" srcOrd="1" destOrd="0" presId="urn:microsoft.com/office/officeart/2005/8/layout/process1"/>
    <dgm:cxn modelId="{EAA39B0E-A44B-4355-8FFF-8205E0EB89F7}" type="presOf" srcId="{B5583674-9C75-421D-BB88-18670DFBE610}" destId="{EAD0BF8A-2483-4FE6-A574-5B463B622A87}" srcOrd="0" destOrd="0" presId="urn:microsoft.com/office/officeart/2005/8/layout/process1"/>
    <dgm:cxn modelId="{3D2493B2-A2E9-43EB-B77A-633CE866B280}" srcId="{4FC70645-F1CA-4F61-9FE2-1547B30AF9BF}" destId="{67FCF048-8BEF-4EF4-ADDF-2B923F460557}" srcOrd="0" destOrd="0" parTransId="{8B62CA4B-DD8A-4A4B-B57C-CA0FD485AB87}" sibTransId="{324F7E01-8C10-4683-9C9F-D39A1F900F44}"/>
    <dgm:cxn modelId="{5E7DBD1B-05FB-4C34-A38A-843E4EF42DF0}" type="presOf" srcId="{324F7E01-8C10-4683-9C9F-D39A1F900F44}" destId="{E76E6620-9429-4C82-A197-D6692985904D}" srcOrd="0" destOrd="0" presId="urn:microsoft.com/office/officeart/2005/8/layout/process1"/>
    <dgm:cxn modelId="{4D31FDD1-C27B-4C26-8AD4-D1ED4D472C89}" srcId="{4FC70645-F1CA-4F61-9FE2-1547B30AF9BF}" destId="{E53CA97C-2096-42A7-8DEB-EF413C2747B4}" srcOrd="2" destOrd="0" parTransId="{6E8A7F41-F1BB-4441-925E-5B5E0D324847}" sibTransId="{490D87F4-8813-4965-82CD-A8945519713D}"/>
    <dgm:cxn modelId="{5A4236F5-7C40-4FAF-BC79-B1D522311EF5}" type="presParOf" srcId="{3E1B5A27-23DB-4F88-A297-D505ED99A129}" destId="{1A51F955-5FA2-41CD-9516-4DCC7AD837A4}" srcOrd="0" destOrd="0" presId="urn:microsoft.com/office/officeart/2005/8/layout/process1"/>
    <dgm:cxn modelId="{DF3C532D-6925-4660-9288-66F57016192B}" type="presParOf" srcId="{3E1B5A27-23DB-4F88-A297-D505ED99A129}" destId="{E76E6620-9429-4C82-A197-D6692985904D}" srcOrd="1" destOrd="0" presId="urn:microsoft.com/office/officeart/2005/8/layout/process1"/>
    <dgm:cxn modelId="{23845195-8B3D-4D65-B934-AD49D7A3CD6E}" type="presParOf" srcId="{E76E6620-9429-4C82-A197-D6692985904D}" destId="{7B140A97-49F2-4781-A446-5C6225E01EE5}" srcOrd="0" destOrd="0" presId="urn:microsoft.com/office/officeart/2005/8/layout/process1"/>
    <dgm:cxn modelId="{2ED25970-78F0-422B-9993-8FFC9E0CE511}" type="presParOf" srcId="{3E1B5A27-23DB-4F88-A297-D505ED99A129}" destId="{25050FAD-F14D-48FF-A9B2-043C926E5EDB}" srcOrd="2" destOrd="0" presId="urn:microsoft.com/office/officeart/2005/8/layout/process1"/>
    <dgm:cxn modelId="{FB148056-1F20-41D7-822D-6E1F127A4B36}" type="presParOf" srcId="{3E1B5A27-23DB-4F88-A297-D505ED99A129}" destId="{EAD0BF8A-2483-4FE6-A574-5B463B622A87}" srcOrd="3" destOrd="0" presId="urn:microsoft.com/office/officeart/2005/8/layout/process1"/>
    <dgm:cxn modelId="{B2A11A3F-FF2F-43EE-AC11-A44C9539E6B5}" type="presParOf" srcId="{EAD0BF8A-2483-4FE6-A574-5B463B622A87}" destId="{0C235C8A-650B-477D-B4DC-C02DE9093D49}" srcOrd="0" destOrd="0" presId="urn:microsoft.com/office/officeart/2005/8/layout/process1"/>
    <dgm:cxn modelId="{974677C6-C054-40C3-B320-9713A8D06986}" type="presParOf" srcId="{3E1B5A27-23DB-4F88-A297-D505ED99A129}" destId="{644B8D84-12DE-40C6-A710-AD65D0F96AB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C3524-887A-480D-8F57-6E888675EBD9}">
      <dsp:nvSpPr>
        <dsp:cNvPr id="0" name=""/>
        <dsp:cNvSpPr/>
      </dsp:nvSpPr>
      <dsp:spPr>
        <a:xfrm>
          <a:off x="1538" y="0"/>
          <a:ext cx="3280388" cy="1285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PERICIANDOS EM HEMODIÁLISE OU DIÁLISE PERITONIAL</a:t>
          </a:r>
        </a:p>
      </dsp:txBody>
      <dsp:txXfrm>
        <a:off x="39188" y="37650"/>
        <a:ext cx="3205088" cy="1210163"/>
      </dsp:txXfrm>
    </dsp:sp>
    <dsp:sp modelId="{AE735195-448F-4F8B-970B-752187DB7E49}">
      <dsp:nvSpPr>
        <dsp:cNvPr id="0" name=""/>
        <dsp:cNvSpPr/>
      </dsp:nvSpPr>
      <dsp:spPr>
        <a:xfrm>
          <a:off x="3609965" y="235963"/>
          <a:ext cx="695442" cy="813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3609965" y="398670"/>
        <a:ext cx="486809" cy="488122"/>
      </dsp:txXfrm>
    </dsp:sp>
    <dsp:sp modelId="{0B24B075-3ABC-484D-AAD0-8BFA069BC500}">
      <dsp:nvSpPr>
        <dsp:cNvPr id="0" name=""/>
        <dsp:cNvSpPr/>
      </dsp:nvSpPr>
      <dsp:spPr>
        <a:xfrm>
          <a:off x="4594082" y="0"/>
          <a:ext cx="3280388" cy="1285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/>
            <a:t>ESTÃO COM INCAPACIDADE LABORATIVA</a:t>
          </a:r>
        </a:p>
      </dsp:txBody>
      <dsp:txXfrm>
        <a:off x="4631732" y="37650"/>
        <a:ext cx="3205088" cy="1210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D9EC4-8D4A-4177-9933-F3E12FBDC447}">
      <dsp:nvSpPr>
        <dsp:cNvPr id="0" name=""/>
        <dsp:cNvSpPr/>
      </dsp:nvSpPr>
      <dsp:spPr>
        <a:xfrm>
          <a:off x="1406" y="827774"/>
          <a:ext cx="1864954" cy="1864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DRC conservador</a:t>
          </a:r>
        </a:p>
      </dsp:txBody>
      <dsp:txXfrm>
        <a:off x="274522" y="1100890"/>
        <a:ext cx="1318722" cy="1318722"/>
      </dsp:txXfrm>
    </dsp:sp>
    <dsp:sp modelId="{B0CDCB38-12E5-4538-91F9-03A4608E4840}">
      <dsp:nvSpPr>
        <dsp:cNvPr id="0" name=""/>
        <dsp:cNvSpPr/>
      </dsp:nvSpPr>
      <dsp:spPr>
        <a:xfrm>
          <a:off x="2017795" y="1219415"/>
          <a:ext cx="1081673" cy="108167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2161171" y="1633047"/>
        <a:ext cx="794921" cy="254409"/>
      </dsp:txXfrm>
    </dsp:sp>
    <dsp:sp modelId="{8ECBD4B5-9FE0-4E20-8581-88D4521A7A1A}">
      <dsp:nvSpPr>
        <dsp:cNvPr id="0" name=""/>
        <dsp:cNvSpPr/>
      </dsp:nvSpPr>
      <dsp:spPr>
        <a:xfrm>
          <a:off x="3250902" y="827774"/>
          <a:ext cx="1864954" cy="1864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Poucos sintomas/sinais + dificuldade de avaliar progressão DRC</a:t>
          </a:r>
        </a:p>
      </dsp:txBody>
      <dsp:txXfrm>
        <a:off x="3524018" y="1100890"/>
        <a:ext cx="1318722" cy="1318722"/>
      </dsp:txXfrm>
    </dsp:sp>
    <dsp:sp modelId="{94B18AEF-D44F-4BA2-BC03-C9E5D8807171}">
      <dsp:nvSpPr>
        <dsp:cNvPr id="0" name=""/>
        <dsp:cNvSpPr/>
      </dsp:nvSpPr>
      <dsp:spPr>
        <a:xfrm>
          <a:off x="5267291" y="1219415"/>
          <a:ext cx="1081673" cy="108167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5410667" y="1442240"/>
        <a:ext cx="794921" cy="636023"/>
      </dsp:txXfrm>
    </dsp:sp>
    <dsp:sp modelId="{BB59A7A5-F684-463C-8143-FF500C1B25BA}">
      <dsp:nvSpPr>
        <dsp:cNvPr id="0" name=""/>
        <dsp:cNvSpPr/>
      </dsp:nvSpPr>
      <dsp:spPr>
        <a:xfrm>
          <a:off x="6500398" y="827774"/>
          <a:ext cx="1864954" cy="1864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NÃO existem métodos de certeza para avaliar capacidade laborativa</a:t>
          </a:r>
        </a:p>
      </dsp:txBody>
      <dsp:txXfrm>
        <a:off x="6773514" y="1100890"/>
        <a:ext cx="1318722" cy="1318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7B3F8-C0A5-438B-8E65-E1560310F3BC}">
      <dsp:nvSpPr>
        <dsp:cNvPr id="0" name=""/>
        <dsp:cNvSpPr/>
      </dsp:nvSpPr>
      <dsp:spPr>
        <a:xfrm>
          <a:off x="7657" y="336604"/>
          <a:ext cx="2288844" cy="1373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6 meses de TX</a:t>
          </a:r>
        </a:p>
      </dsp:txBody>
      <dsp:txXfrm>
        <a:off x="47880" y="376827"/>
        <a:ext cx="2208398" cy="1292860"/>
      </dsp:txXfrm>
    </dsp:sp>
    <dsp:sp modelId="{FC160972-D3D7-475E-8EEF-5D01CBB6A6A7}">
      <dsp:nvSpPr>
        <dsp:cNvPr id="0" name=""/>
        <dsp:cNvSpPr/>
      </dsp:nvSpPr>
      <dsp:spPr>
        <a:xfrm>
          <a:off x="2512139" y="739441"/>
          <a:ext cx="457149" cy="567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>
        <a:off x="2512139" y="852968"/>
        <a:ext cx="320004" cy="340579"/>
      </dsp:txXfrm>
    </dsp:sp>
    <dsp:sp modelId="{9B24B895-2BE9-45AE-B350-2A45E42EB25F}">
      <dsp:nvSpPr>
        <dsp:cNvPr id="0" name=""/>
        <dsp:cNvSpPr/>
      </dsp:nvSpPr>
      <dsp:spPr>
        <a:xfrm>
          <a:off x="3159049" y="336604"/>
          <a:ext cx="2288844" cy="1373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/>
            <a:t>Risco complicações agudas</a:t>
          </a:r>
        </a:p>
      </dsp:txBody>
      <dsp:txXfrm>
        <a:off x="3199272" y="376827"/>
        <a:ext cx="2208398" cy="1292860"/>
      </dsp:txXfrm>
    </dsp:sp>
    <dsp:sp modelId="{176BA1DD-0A04-4E4A-B457-814D3A20A0A7}">
      <dsp:nvSpPr>
        <dsp:cNvPr id="0" name=""/>
        <dsp:cNvSpPr/>
      </dsp:nvSpPr>
      <dsp:spPr>
        <a:xfrm>
          <a:off x="5690026" y="739441"/>
          <a:ext cx="513320" cy="567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>
        <a:off x="5690026" y="852968"/>
        <a:ext cx="359324" cy="340579"/>
      </dsp:txXfrm>
    </dsp:sp>
    <dsp:sp modelId="{CF8C069A-77A9-496B-B8DE-43898254EE51}">
      <dsp:nvSpPr>
        <dsp:cNvPr id="0" name=""/>
        <dsp:cNvSpPr/>
      </dsp:nvSpPr>
      <dsp:spPr>
        <a:xfrm>
          <a:off x="6416423" y="336604"/>
          <a:ext cx="2288844" cy="1373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/>
            <a:t>Incapacidade laborativa?</a:t>
          </a:r>
        </a:p>
      </dsp:txBody>
      <dsp:txXfrm>
        <a:off x="6456646" y="376827"/>
        <a:ext cx="2208398" cy="1292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1F955-5FA2-41CD-9516-4DCC7AD837A4}">
      <dsp:nvSpPr>
        <dsp:cNvPr id="0" name=""/>
        <dsp:cNvSpPr/>
      </dsp:nvSpPr>
      <dsp:spPr>
        <a:xfrm>
          <a:off x="7700" y="1165101"/>
          <a:ext cx="2301533" cy="1380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/>
            <a:t>TX tardio</a:t>
          </a:r>
        </a:p>
      </dsp:txBody>
      <dsp:txXfrm>
        <a:off x="48146" y="1205547"/>
        <a:ext cx="2220641" cy="1300028"/>
      </dsp:txXfrm>
    </dsp:sp>
    <dsp:sp modelId="{E76E6620-9429-4C82-A197-D6692985904D}">
      <dsp:nvSpPr>
        <dsp:cNvPr id="0" name=""/>
        <dsp:cNvSpPr/>
      </dsp:nvSpPr>
      <dsp:spPr>
        <a:xfrm>
          <a:off x="2539387" y="1570171"/>
          <a:ext cx="487925" cy="570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2539387" y="1684327"/>
        <a:ext cx="341548" cy="342468"/>
      </dsp:txXfrm>
    </dsp:sp>
    <dsp:sp modelId="{25050FAD-F14D-48FF-A9B2-043C926E5EDB}">
      <dsp:nvSpPr>
        <dsp:cNvPr id="0" name=""/>
        <dsp:cNvSpPr/>
      </dsp:nvSpPr>
      <dsp:spPr>
        <a:xfrm>
          <a:off x="3229847" y="1165101"/>
          <a:ext cx="2301533" cy="1380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/>
            <a:t>Complicações crônicas?</a:t>
          </a:r>
        </a:p>
      </dsp:txBody>
      <dsp:txXfrm>
        <a:off x="3270293" y="1205547"/>
        <a:ext cx="2220641" cy="1300028"/>
      </dsp:txXfrm>
    </dsp:sp>
    <dsp:sp modelId="{EAD0BF8A-2483-4FE6-A574-5B463B622A87}">
      <dsp:nvSpPr>
        <dsp:cNvPr id="0" name=""/>
        <dsp:cNvSpPr/>
      </dsp:nvSpPr>
      <dsp:spPr>
        <a:xfrm>
          <a:off x="5761534" y="1570171"/>
          <a:ext cx="487925" cy="570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5761534" y="1684327"/>
        <a:ext cx="341548" cy="342468"/>
      </dsp:txXfrm>
    </dsp:sp>
    <dsp:sp modelId="{644B8D84-12DE-40C6-A710-AD65D0F96AB2}">
      <dsp:nvSpPr>
        <dsp:cNvPr id="0" name=""/>
        <dsp:cNvSpPr/>
      </dsp:nvSpPr>
      <dsp:spPr>
        <a:xfrm>
          <a:off x="6451994" y="1165101"/>
          <a:ext cx="2301533" cy="1380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/>
            <a:t>Incapacidade laborativa?</a:t>
          </a:r>
        </a:p>
      </dsp:txBody>
      <dsp:txXfrm>
        <a:off x="6492440" y="1205547"/>
        <a:ext cx="2220641" cy="1300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DD5E-222D-4F4A-930E-438BCA0B5C41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68F4-4583-461C-8A40-903EFCDA2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DD5E-222D-4F4A-930E-438BCA0B5C41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68F4-4583-461C-8A40-903EFCDA2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75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DD5E-222D-4F4A-930E-438BCA0B5C41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68F4-4583-461C-8A40-903EFCDA2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78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77C4A-5844-49BB-BDF8-14715219F227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6B5B0-82CF-417C-A1DA-7ACF963DCE6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6977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77C4A-5844-49BB-BDF8-14715219F227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6B5B0-82CF-417C-A1DA-7ACF963DCE6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62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77C4A-5844-49BB-BDF8-14715219F227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6B5B0-82CF-417C-A1DA-7ACF963DCE6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4834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77C4A-5844-49BB-BDF8-14715219F227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6B5B0-82CF-417C-A1DA-7ACF963DCE6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830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77C4A-5844-49BB-BDF8-14715219F227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6B5B0-82CF-417C-A1DA-7ACF963DCE6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8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77C4A-5844-49BB-BDF8-14715219F227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6B5B0-82CF-417C-A1DA-7ACF963DCE6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60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77C4A-5844-49BB-BDF8-14715219F227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6B5B0-82CF-417C-A1DA-7ACF963DCE6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507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77C4A-5844-49BB-BDF8-14715219F227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6B5B0-82CF-417C-A1DA-7ACF963DCE6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0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DD5E-222D-4F4A-930E-438BCA0B5C41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68F4-4583-461C-8A40-903EFCDA2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123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77C4A-5844-49BB-BDF8-14715219F227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6B5B0-82CF-417C-A1DA-7ACF963DCE6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593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77C4A-5844-49BB-BDF8-14715219F227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6B5B0-82CF-417C-A1DA-7ACF963DCE6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772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77C4A-5844-49BB-BDF8-14715219F227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6B5B0-82CF-417C-A1DA-7ACF963DCE6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05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DD5E-222D-4F4A-930E-438BCA0B5C41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68F4-4583-461C-8A40-903EFCDA2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11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DD5E-222D-4F4A-930E-438BCA0B5C41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68F4-4583-461C-8A40-903EFCDA2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67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DD5E-222D-4F4A-930E-438BCA0B5C41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68F4-4583-461C-8A40-903EFCDA2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37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DD5E-222D-4F4A-930E-438BCA0B5C41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68F4-4583-461C-8A40-903EFCDA2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52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DD5E-222D-4F4A-930E-438BCA0B5C41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68F4-4583-461C-8A40-903EFCDA2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54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DD5E-222D-4F4A-930E-438BCA0B5C41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68F4-4583-461C-8A40-903EFCDA2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07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DD5E-222D-4F4A-930E-438BCA0B5C41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68F4-4583-461C-8A40-903EFCDA2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23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5DD5E-222D-4F4A-930E-438BCA0B5C41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E68F4-4583-461C-8A40-903EFCDA2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83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E5DD5E-222D-4F4A-930E-438BCA0B5C41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CE68F4-4583-461C-8A40-903EFCDA2DB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92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3653" y="1417754"/>
            <a:ext cx="6686549" cy="326849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200" dirty="0"/>
              <a:t>IV Curso de Atualização em Pericia Judicial</a:t>
            </a:r>
            <a:r>
              <a:rPr lang="pt-BR" sz="4200"/>
              <a:t/>
            </a:r>
            <a:br>
              <a:rPr lang="pt-BR" sz="4200"/>
            </a:br>
            <a:r>
              <a:rPr lang="pt-BR" sz="4000"/>
              <a:t>Avaliação pericial </a:t>
            </a:r>
            <a:r>
              <a:rPr lang="pt-BR" sz="4000" dirty="0"/>
              <a:t>em doença de curso crônico</a:t>
            </a:r>
            <a:br>
              <a:rPr lang="pt-BR" sz="4000" dirty="0"/>
            </a:br>
            <a:r>
              <a:rPr lang="pt-BR" sz="4000" dirty="0"/>
              <a:t>Nefrologia</a:t>
            </a:r>
            <a:endParaRPr lang="pt-BR" sz="4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0901" y="5042856"/>
            <a:ext cx="6686549" cy="1514239"/>
          </a:xfrm>
        </p:spPr>
        <p:txBody>
          <a:bodyPr>
            <a:normAutofit/>
          </a:bodyPr>
          <a:lstStyle/>
          <a:p>
            <a:r>
              <a:rPr lang="pt-BR" dirty="0"/>
              <a:t>Daniel Constantino Yazbek</a:t>
            </a:r>
          </a:p>
          <a:p>
            <a:r>
              <a:rPr lang="pt-BR" sz="2200" dirty="0"/>
              <a:t>Médico Perito JEF</a:t>
            </a:r>
          </a:p>
          <a:p>
            <a:r>
              <a:rPr lang="pt-BR" sz="2200" dirty="0"/>
              <a:t>Mestre e doutor em nefrologia UNIFESP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2B418AA-E37E-4A6D-821E-D49F74F6B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" t="12062" r="71449" b="11547"/>
          <a:stretch/>
        </p:blipFill>
        <p:spPr>
          <a:xfrm>
            <a:off x="92764" y="132520"/>
            <a:ext cx="3547936" cy="86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7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5287" y="1065480"/>
            <a:ext cx="8620291" cy="526905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Mudança de 25% na creatinina sérica = variação fisiológica</a:t>
            </a:r>
          </a:p>
          <a:p>
            <a:pPr algn="just">
              <a:lnSpc>
                <a:spcPct val="150000"/>
              </a:lnSpc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Clearence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Creatinina em urina de 24 horas,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Cistatina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C, CKD-EPI, métodos de avaliação de proteinúria (PT 24 horas, P/C, PT em U1)?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5 ml/min/1,73 m²  por ano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&gt; 300 mg/g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Fórmula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Kidney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Idade,  Gênero, região, TFG, P/C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Risco de diálise ou TX em 5 anos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18052" y="203354"/>
            <a:ext cx="8527526" cy="7435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ESTIMAR PERDA DA FUNÇÃO RENAL 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1152436-8280-47B6-9B21-8FA8972AC606}"/>
              </a:ext>
            </a:extLst>
          </p:cNvPr>
          <p:cNvSpPr/>
          <p:nvPr/>
        </p:nvSpPr>
        <p:spPr>
          <a:xfrm>
            <a:off x="4993594" y="6255842"/>
            <a:ext cx="3957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JAMA. 2011;305(15). DOI:10.001/jama.2011.451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JAMA. 2016;315(2):1-11. doi:10.1001/jama.2015.18202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2823210" y="58149"/>
            <a:ext cx="3497580" cy="7435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FÓRMULA KFRC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839758" y="6051130"/>
            <a:ext cx="20457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http://kidneyfailurerisk.com/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03C3C87-FFED-401F-9DE1-B2A8AC0AD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48" y="1146288"/>
            <a:ext cx="8422884" cy="466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30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id="{75B9126C-6D91-472A-9A1A-3D9AD11AA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280731"/>
              </p:ext>
            </p:extLst>
          </p:nvPr>
        </p:nvGraphicFramePr>
        <p:xfrm>
          <a:off x="633995" y="4956312"/>
          <a:ext cx="7876009" cy="128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2786698" y="424761"/>
            <a:ext cx="3497580" cy="743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581B09C-78E7-4638-8D10-E5F82B6AA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097446"/>
              </p:ext>
            </p:extLst>
          </p:nvPr>
        </p:nvGraphicFramePr>
        <p:xfrm>
          <a:off x="352108" y="1197270"/>
          <a:ext cx="8366760" cy="352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709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108" y="820477"/>
            <a:ext cx="8366760" cy="571284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TSR = DRC em conservador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= restabelecimento parcial da função renal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Uso de imunossupressores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Recentes &lt; 1 ano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Rejeição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Infecção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Tardios &gt; 1 ano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DCV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Neoplasias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Disfunção crônica do enxerto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823210" y="76893"/>
            <a:ext cx="3873804" cy="743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TRANSPLANTE RENAL</a:t>
            </a:r>
          </a:p>
        </p:txBody>
      </p:sp>
    </p:spTree>
    <p:extLst>
      <p:ext uri="{BB962C8B-B14F-4D97-AF65-F5344CB8AC3E}">
        <p14:creationId xmlns:p14="http://schemas.microsoft.com/office/powerpoint/2010/main" val="4050399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772" y="920467"/>
            <a:ext cx="8761228" cy="59375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Rejeição aguda do enxerto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6% em 1 ano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Pouco influencia na sobrevida do enxerto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Infecção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IFO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CMV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ITU/PNA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BCP/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Pneumocistose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/TB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855800" y="136527"/>
            <a:ext cx="5326877" cy="743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TRANSPLANTE RENAL</a:t>
            </a:r>
          </a:p>
        </p:txBody>
      </p:sp>
    </p:spTree>
    <p:extLst>
      <p:ext uri="{BB962C8B-B14F-4D97-AF65-F5344CB8AC3E}">
        <p14:creationId xmlns:p14="http://schemas.microsoft.com/office/powerpoint/2010/main" val="342795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772" y="920467"/>
            <a:ext cx="8761228" cy="59375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DCV = semelhante a DRC em conservador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Neoplasias = ISS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PTLD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Basocelular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, espinocelular,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Kaposi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melanoma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855800" y="136527"/>
            <a:ext cx="5326877" cy="743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TRANSPLANTE RENAL</a:t>
            </a:r>
          </a:p>
        </p:txBody>
      </p:sp>
    </p:spTree>
    <p:extLst>
      <p:ext uri="{BB962C8B-B14F-4D97-AF65-F5344CB8AC3E}">
        <p14:creationId xmlns:p14="http://schemas.microsoft.com/office/powerpoint/2010/main" val="51876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772" y="920467"/>
            <a:ext cx="8761228" cy="59375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Disfunção crônica do enxerto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Aderência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Comorbidades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855800" y="136527"/>
            <a:ext cx="5326877" cy="743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TRANSPLANTE RENAL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174B955-B8F4-4861-B557-0C06968FB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19" y="2928729"/>
            <a:ext cx="4309544" cy="265564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5EA5599-63F9-4AE6-AD66-EFF02B1BF5D1}"/>
              </a:ext>
            </a:extLst>
          </p:cNvPr>
          <p:cNvSpPr/>
          <p:nvPr/>
        </p:nvSpPr>
        <p:spPr>
          <a:xfrm>
            <a:off x="5685183" y="5839096"/>
            <a:ext cx="3246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2016 Annual Data Report. Scientific Registry of Transplant Recipients http://srtr.transplant.hrsa.gov/annual_reports/Default.aspx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4BF601-3C09-4E00-9729-29A39B387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159583"/>
            <a:ext cx="4352515" cy="23952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620C0C-59DF-418B-9FE3-DB9C36B8D993}"/>
              </a:ext>
            </a:extLst>
          </p:cNvPr>
          <p:cNvSpPr txBox="1"/>
          <p:nvPr/>
        </p:nvSpPr>
        <p:spPr>
          <a:xfrm>
            <a:off x="1623546" y="2829295"/>
            <a:ext cx="14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Doador vivo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F7C2C65-7165-413A-A5D8-E03A8CB48586}"/>
              </a:ext>
            </a:extLst>
          </p:cNvPr>
          <p:cNvSpPr txBox="1"/>
          <p:nvPr/>
        </p:nvSpPr>
        <p:spPr>
          <a:xfrm>
            <a:off x="5681545" y="2825784"/>
            <a:ext cx="1928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Doador falecido</a:t>
            </a:r>
          </a:p>
        </p:txBody>
      </p:sp>
    </p:spTree>
    <p:extLst>
      <p:ext uri="{BB962C8B-B14F-4D97-AF65-F5344CB8AC3E}">
        <p14:creationId xmlns:p14="http://schemas.microsoft.com/office/powerpoint/2010/main" val="377868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id="{B802CFA2-5E52-4610-A718-096F165F6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221599"/>
              </p:ext>
            </p:extLst>
          </p:nvPr>
        </p:nvGraphicFramePr>
        <p:xfrm>
          <a:off x="193859" y="921972"/>
          <a:ext cx="8712926" cy="204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2823209" y="97338"/>
            <a:ext cx="3860925" cy="743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AD322C7-05E1-488A-83A2-66F11B8ABF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807497"/>
              </p:ext>
            </p:extLst>
          </p:nvPr>
        </p:nvGraphicFramePr>
        <p:xfrm>
          <a:off x="183990" y="3049539"/>
          <a:ext cx="8761228" cy="3711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416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5613" y="735496"/>
            <a:ext cx="7909311" cy="602516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Alterações congênitas,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hepatities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(viral e autoimune), OH, 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colangite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esclerosante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cirrose biliar primária.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Cirrose hepática   	Encefalopatia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	Sangramento TGI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	Edema/ascite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	PBE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Fila de espera = mortalidade 40%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Semelhante ao TX renal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Fígado    maior tolerabilidade a agressões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menor necessidade de ISS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Incapacidade       relacionada a doença de base e cirrose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829295" y="97338"/>
            <a:ext cx="5300373" cy="743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TRANSPLANTE HEPÁTICO</a:t>
            </a:r>
          </a:p>
        </p:txBody>
      </p:sp>
      <p:sp>
        <p:nvSpPr>
          <p:cNvPr id="2" name="Chave Esquerda 1">
            <a:extLst>
              <a:ext uri="{FF2B5EF4-FFF2-40B4-BE49-F238E27FC236}">
                <a16:creationId xmlns:a16="http://schemas.microsoft.com/office/drawing/2014/main" id="{9D513260-215C-4FE2-B20F-83FE6089144E}"/>
              </a:ext>
            </a:extLst>
          </p:cNvPr>
          <p:cNvSpPr/>
          <p:nvPr/>
        </p:nvSpPr>
        <p:spPr>
          <a:xfrm>
            <a:off x="3260033" y="1827023"/>
            <a:ext cx="265045" cy="1976351"/>
          </a:xfrm>
          <a:prstGeom prst="leftBrace">
            <a:avLst>
              <a:gd name="adj1" fmla="val 8333"/>
              <a:gd name="adj2" fmla="val 1087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have Esquerda 4">
            <a:extLst>
              <a:ext uri="{FF2B5EF4-FFF2-40B4-BE49-F238E27FC236}">
                <a16:creationId xmlns:a16="http://schemas.microsoft.com/office/drawing/2014/main" id="{B699F9A7-085F-43D1-A3DD-22A2ECDF996A}"/>
              </a:ext>
            </a:extLst>
          </p:cNvPr>
          <p:cNvSpPr/>
          <p:nvPr/>
        </p:nvSpPr>
        <p:spPr>
          <a:xfrm>
            <a:off x="1961818" y="5208106"/>
            <a:ext cx="198288" cy="861391"/>
          </a:xfrm>
          <a:prstGeom prst="leftBrace">
            <a:avLst>
              <a:gd name="adj1" fmla="val 8333"/>
              <a:gd name="adj2" fmla="val 1408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8E51AFD6-A658-4E93-BD41-4560C9D90C8A}"/>
              </a:ext>
            </a:extLst>
          </p:cNvPr>
          <p:cNvSpPr/>
          <p:nvPr/>
        </p:nvSpPr>
        <p:spPr>
          <a:xfrm>
            <a:off x="2650436" y="6308036"/>
            <a:ext cx="318052" cy="251791"/>
          </a:xfrm>
          <a:prstGeom prst="rightArrow">
            <a:avLst/>
          </a:prstGeom>
          <a:solidFill>
            <a:schemeClr val="accent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38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551" y="1005840"/>
            <a:ext cx="5073580" cy="473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8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DC9E991-10B0-4D62-A1A7-92EF15E1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210" y="136527"/>
            <a:ext cx="3497580" cy="74358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7C23781-ED30-49D6-943E-4F538472C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6" r="6925"/>
          <a:stretch/>
        </p:blipFill>
        <p:spPr>
          <a:xfrm>
            <a:off x="2193236" y="1569346"/>
            <a:ext cx="4711062" cy="422046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134B976-D273-49A1-9600-47F0CE5725B3}"/>
              </a:ext>
            </a:extLst>
          </p:cNvPr>
          <p:cNvSpPr txBox="1"/>
          <p:nvPr/>
        </p:nvSpPr>
        <p:spPr>
          <a:xfrm>
            <a:off x="344557" y="2890657"/>
            <a:ext cx="3061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Uremia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Distúrbio eletrólitos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Hipervolemia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F17440-E566-4F2C-B475-80CB1133C85C}"/>
              </a:ext>
            </a:extLst>
          </p:cNvPr>
          <p:cNvSpPr txBox="1"/>
          <p:nvPr/>
        </p:nvSpPr>
        <p:spPr>
          <a:xfrm>
            <a:off x="6851206" y="2688919"/>
            <a:ext cx="141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D377BC8-741C-4871-9E71-4C1B57336465}"/>
              </a:ext>
            </a:extLst>
          </p:cNvPr>
          <p:cNvSpPr txBox="1"/>
          <p:nvPr/>
        </p:nvSpPr>
        <p:spPr>
          <a:xfrm>
            <a:off x="344557" y="5890950"/>
            <a:ext cx="2756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Osteoporose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Calcificação arterial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53B8EDE-1D2B-417C-9180-C28A7551C5CF}"/>
              </a:ext>
            </a:extLst>
          </p:cNvPr>
          <p:cNvSpPr txBox="1"/>
          <p:nvPr/>
        </p:nvSpPr>
        <p:spPr>
          <a:xfrm>
            <a:off x="6320790" y="5890950"/>
            <a:ext cx="1961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Anemia</a:t>
            </a:r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44F9811D-7994-40A5-A7A0-8818A0765020}"/>
              </a:ext>
            </a:extLst>
          </p:cNvPr>
          <p:cNvSpPr/>
          <p:nvPr/>
        </p:nvSpPr>
        <p:spPr>
          <a:xfrm>
            <a:off x="2544418" y="3114260"/>
            <a:ext cx="993912" cy="24330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657FEC94-708B-4D15-91F8-DEA2322BE6F3}"/>
              </a:ext>
            </a:extLst>
          </p:cNvPr>
          <p:cNvSpPr/>
          <p:nvPr/>
        </p:nvSpPr>
        <p:spPr>
          <a:xfrm>
            <a:off x="1517374" y="2089091"/>
            <a:ext cx="357809" cy="799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4B32A0F4-9B4F-425C-8E2F-BA5D83B8787F}"/>
              </a:ext>
            </a:extLst>
          </p:cNvPr>
          <p:cNvSpPr/>
          <p:nvPr/>
        </p:nvSpPr>
        <p:spPr>
          <a:xfrm>
            <a:off x="7301450" y="1882017"/>
            <a:ext cx="357809" cy="799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A3B7D11-1145-4611-94EA-752E175C527C}"/>
              </a:ext>
            </a:extLst>
          </p:cNvPr>
          <p:cNvSpPr txBox="1"/>
          <p:nvPr/>
        </p:nvSpPr>
        <p:spPr>
          <a:xfrm>
            <a:off x="344557" y="4580167"/>
            <a:ext cx="19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Cai/P/PTH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Vitamina D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46F74882-708F-4EA5-B9AA-F00E252548C9}"/>
              </a:ext>
            </a:extLst>
          </p:cNvPr>
          <p:cNvSpPr/>
          <p:nvPr/>
        </p:nvSpPr>
        <p:spPr>
          <a:xfrm>
            <a:off x="1302027" y="5224004"/>
            <a:ext cx="357809" cy="799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B1F46089-BBC1-468E-B1FC-FA9DAF8EE0F7}"/>
              </a:ext>
            </a:extLst>
          </p:cNvPr>
          <p:cNvSpPr/>
          <p:nvPr/>
        </p:nvSpPr>
        <p:spPr>
          <a:xfrm>
            <a:off x="6725393" y="5172674"/>
            <a:ext cx="357809" cy="799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AEE8F7-FFF5-476C-8DFF-17FDA99DEC41}"/>
              </a:ext>
            </a:extLst>
          </p:cNvPr>
          <p:cNvSpPr txBox="1"/>
          <p:nvPr/>
        </p:nvSpPr>
        <p:spPr>
          <a:xfrm>
            <a:off x="6277596" y="4734055"/>
            <a:ext cx="204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EPO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A15A839-3063-416B-A8D2-8B370059DF2F}"/>
              </a:ext>
            </a:extLst>
          </p:cNvPr>
          <p:cNvSpPr txBox="1"/>
          <p:nvPr/>
        </p:nvSpPr>
        <p:spPr>
          <a:xfrm>
            <a:off x="344557" y="1007165"/>
            <a:ext cx="3061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Produção urina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Equilíbrio ácido básico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Controle de Volume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D36F251-F398-41F7-A233-7FC3439184ED}"/>
              </a:ext>
            </a:extLst>
          </p:cNvPr>
          <p:cNvSpPr txBox="1"/>
          <p:nvPr/>
        </p:nvSpPr>
        <p:spPr>
          <a:xfrm>
            <a:off x="6141886" y="1161053"/>
            <a:ext cx="2703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Controle pressórico (SRAA)</a:t>
            </a:r>
          </a:p>
        </p:txBody>
      </p:sp>
    </p:spTree>
    <p:extLst>
      <p:ext uri="{BB962C8B-B14F-4D97-AF65-F5344CB8AC3E}">
        <p14:creationId xmlns:p14="http://schemas.microsoft.com/office/powerpoint/2010/main" val="27663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animBg="1"/>
      <p:bldP spid="13" grpId="0" animBg="1"/>
      <p:bldP spid="15" grpId="0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39859D8-14C4-4911-B707-93AF1EC18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b="2304"/>
          <a:stretch>
            <a:fillRect/>
          </a:stretch>
        </p:blipFill>
        <p:spPr>
          <a:xfrm>
            <a:off x="482600" y="1003679"/>
            <a:ext cx="8178799" cy="4135022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4FAF245-0DFB-47CC-82CF-79B5A66872C4}"/>
              </a:ext>
            </a:extLst>
          </p:cNvPr>
          <p:cNvSpPr txBox="1">
            <a:spLocks/>
          </p:cNvSpPr>
          <p:nvPr/>
        </p:nvSpPr>
        <p:spPr>
          <a:xfrm>
            <a:off x="419100" y="5257799"/>
            <a:ext cx="8305800" cy="999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Data Source: Special analyses, Medicare 5% sample. Abbreviations: AF, atrial fibrillation; AMI, acute myocardial infarction; CAD, coronary artery disease; CKD, chronic kidney disease; CVA/TIA, cerebrovascular accident/transient ischemic attack; CVD, cardiovascular disease; HF, heart failure; PAD, peripheral arterial disease; SCA/VA, sudden cardiac arrest and ventricular arrhythmias; VHD, valvular heart disease; VTE/PE, venous thromboembolism and pulmonary embolism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34C4480-F7A5-4D5C-8D8E-61AE9DD2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210" y="136527"/>
            <a:ext cx="3497580" cy="74358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EE97F3E-0BA2-4724-875F-F2767700A39E}"/>
              </a:ext>
            </a:extLst>
          </p:cNvPr>
          <p:cNvSpPr/>
          <p:nvPr/>
        </p:nvSpPr>
        <p:spPr>
          <a:xfrm>
            <a:off x="7689747" y="6257793"/>
            <a:ext cx="1104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USRDS 2018</a:t>
            </a:r>
          </a:p>
        </p:txBody>
      </p:sp>
    </p:spTree>
    <p:extLst>
      <p:ext uri="{BB962C8B-B14F-4D97-AF65-F5344CB8AC3E}">
        <p14:creationId xmlns:p14="http://schemas.microsoft.com/office/powerpoint/2010/main" val="296973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34C4480-F7A5-4D5C-8D8E-61AE9DD2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210" y="136527"/>
            <a:ext cx="3497580" cy="74358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EE97F3E-0BA2-4724-875F-F2767700A39E}"/>
              </a:ext>
            </a:extLst>
          </p:cNvPr>
          <p:cNvSpPr/>
          <p:nvPr/>
        </p:nvSpPr>
        <p:spPr>
          <a:xfrm>
            <a:off x="7689747" y="6257793"/>
            <a:ext cx="1104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USRDS 2018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AC43856-6037-432F-B594-359B10C99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2" y="1514568"/>
            <a:ext cx="6858014" cy="4117856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D6EB0D81-0A1E-4633-8F22-E525C4727E0D}"/>
              </a:ext>
            </a:extLst>
          </p:cNvPr>
          <p:cNvSpPr/>
          <p:nvPr/>
        </p:nvSpPr>
        <p:spPr>
          <a:xfrm>
            <a:off x="1028699" y="5564785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Reference Tables H.2_adj, H.4_adj, H.8_adj, H.9_adj, and H.10_adj; and special analyses, USRDS ESRD Database. Adjusted for age, sex, race, ethnicity, primary diagnosis and vintage. Reference population: period prevalent ESRD patients, 2011. Abbreviations: ESRD, end-stage renal disease; HD, hemodialysis; PD, peritoneal dialysis. </a:t>
            </a:r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729EA4A-1151-463C-A1E9-6AB5E6486009}"/>
              </a:ext>
            </a:extLst>
          </p:cNvPr>
          <p:cNvSpPr txBox="1">
            <a:spLocks/>
          </p:cNvSpPr>
          <p:nvPr/>
        </p:nvSpPr>
        <p:spPr>
          <a:xfrm>
            <a:off x="2117406" y="1016271"/>
            <a:ext cx="4909186" cy="49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pc="3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Mortalidade</a:t>
            </a:r>
            <a:r>
              <a:rPr lang="en-US" sz="18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3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geral</a:t>
            </a:r>
            <a:r>
              <a:rPr lang="en-US" sz="18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spc="3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acordo</a:t>
            </a:r>
            <a:r>
              <a:rPr lang="en-US" sz="18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 o </a:t>
            </a:r>
            <a:r>
              <a:rPr lang="en-US" sz="1800" b="1" spc="3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34C4480-F7A5-4D5C-8D8E-61AE9DD2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210" y="136527"/>
            <a:ext cx="3497580" cy="74358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EE97F3E-0BA2-4724-875F-F2767700A39E}"/>
              </a:ext>
            </a:extLst>
          </p:cNvPr>
          <p:cNvSpPr/>
          <p:nvPr/>
        </p:nvSpPr>
        <p:spPr>
          <a:xfrm>
            <a:off x="7689747" y="6257793"/>
            <a:ext cx="1104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USRDS 2018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4031279C-F404-4CF4-93E9-7ED4AD6B7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674737"/>
            <a:ext cx="6858014" cy="4038608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E744B322-C682-4ECF-90C0-BA83F35DE1B9}"/>
              </a:ext>
            </a:extLst>
          </p:cNvPr>
          <p:cNvSpPr/>
          <p:nvPr/>
        </p:nvSpPr>
        <p:spPr>
          <a:xfrm>
            <a:off x="1142992" y="5812807"/>
            <a:ext cx="6858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USRDS ESRD Database. Adjusted for age, sex, race, and primary diagnosis. Reference population: period prevalent ESRD patients, 2011. Abbreviation: ESRD, end-stage renal disease.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87692B3-1017-4F17-A132-761D29812EE8}"/>
              </a:ext>
            </a:extLst>
          </p:cNvPr>
          <p:cNvSpPr txBox="1">
            <a:spLocks/>
          </p:cNvSpPr>
          <p:nvPr/>
        </p:nvSpPr>
        <p:spPr>
          <a:xfrm>
            <a:off x="1694806" y="1084836"/>
            <a:ext cx="5754385" cy="49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pc="3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Mortalidade</a:t>
            </a:r>
            <a:r>
              <a:rPr lang="en-US" sz="18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3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3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hemodiálise</a:t>
            </a:r>
            <a:r>
              <a:rPr lang="en-US" sz="18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3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após</a:t>
            </a:r>
            <a:r>
              <a:rPr lang="en-US" sz="18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b="1" spc="3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início</a:t>
            </a:r>
            <a:r>
              <a:rPr lang="en-US" sz="18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b="1" spc="3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9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3210" y="136527"/>
            <a:ext cx="3497580" cy="74358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0232" y="750055"/>
            <a:ext cx="8640696" cy="5375216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15% adultos EUA</a:t>
            </a:r>
          </a:p>
          <a:p>
            <a:pPr algn="just">
              <a:lnSpc>
                <a:spcPct val="17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Brasil     ELSA (2016) 	   9% DRC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      Estimativa 126.583 pacientes diálise – 2017</a:t>
            </a:r>
          </a:p>
          <a:p>
            <a:pPr algn="just">
              <a:lnSpc>
                <a:spcPct val="17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ABTO     5.426 transplantes – 2017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       Lista de espera: 21.059 pacientes</a:t>
            </a:r>
          </a:p>
          <a:p>
            <a:pPr algn="just">
              <a:lnSpc>
                <a:spcPct val="17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Tempo de espera X mortalidade </a:t>
            </a:r>
          </a:p>
          <a:p>
            <a:pPr algn="just">
              <a:lnSpc>
                <a:spcPct val="17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959797" y="6125271"/>
            <a:ext cx="4209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USRDS 2018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Censo brasileiro de dialise. http://www.censo-sbn.org.br/ 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Registro brasileiro de transplantes 2017. www.abto.org.br</a:t>
            </a:r>
          </a:p>
        </p:txBody>
      </p:sp>
      <p:sp>
        <p:nvSpPr>
          <p:cNvPr id="5" name="Chave esquerda 4"/>
          <p:cNvSpPr/>
          <p:nvPr/>
        </p:nvSpPr>
        <p:spPr>
          <a:xfrm>
            <a:off x="1535410" y="3169836"/>
            <a:ext cx="308111" cy="1157451"/>
          </a:xfrm>
          <a:prstGeom prst="leftBrace">
            <a:avLst>
              <a:gd name="adj1" fmla="val 8333"/>
              <a:gd name="adj2" fmla="val 16102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esquerda 4"/>
          <p:cNvSpPr/>
          <p:nvPr/>
        </p:nvSpPr>
        <p:spPr>
          <a:xfrm>
            <a:off x="1452298" y="1683657"/>
            <a:ext cx="308111" cy="1157451"/>
          </a:xfrm>
          <a:prstGeom prst="leftBrace">
            <a:avLst>
              <a:gd name="adj1" fmla="val 8333"/>
              <a:gd name="adj2" fmla="val 16102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3"/>
          <p:cNvSpPr/>
          <p:nvPr/>
        </p:nvSpPr>
        <p:spPr>
          <a:xfrm>
            <a:off x="3731518" y="1838400"/>
            <a:ext cx="459451" cy="19841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91811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6946" y="723510"/>
            <a:ext cx="8259004" cy="562339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Doenças Autoimunes (LES, AR, esclerodermia, vasculites...)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ITU/PNA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Litíase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Neoplasia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LRA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Outras: Sepse / Ch. Séptico / drogas / obstrução trato urinário / idade /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Antec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Familiar /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Bx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nível sociocultural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823210" y="97338"/>
            <a:ext cx="3497580" cy="7435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ETIOLOGIA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3BDFE93-0088-4D7E-8CC3-E311D8E6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5" y="6346900"/>
            <a:ext cx="3694345" cy="6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 dirty="0">
                <a:solidFill>
                  <a:schemeClr val="tx1"/>
                </a:solidFill>
              </a:rPr>
              <a:t>American Journal of Kidney Diseases 2014 63, 713-735 DOI: (10.1053/j.ajkd.2014.01.416) </a:t>
            </a:r>
          </a:p>
        </p:txBody>
      </p:sp>
    </p:spTree>
    <p:extLst>
      <p:ext uri="{BB962C8B-B14F-4D97-AF65-F5344CB8AC3E}">
        <p14:creationId xmlns:p14="http://schemas.microsoft.com/office/powerpoint/2010/main" val="30788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3210" y="136527"/>
            <a:ext cx="3497580" cy="74358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ED808A8-FA03-41E0-B803-8B633B2B8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900113"/>
            <a:ext cx="6350000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2DCA3014-6C2F-4D19-B1D4-02671AF62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5" y="5955008"/>
            <a:ext cx="3694345" cy="6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 dirty="0">
                <a:solidFill>
                  <a:schemeClr val="tx1"/>
                </a:solidFill>
              </a:rPr>
              <a:t>American Journal of Kidney Diseases 2014 63, 713-735 DOI: (10.1053/j.ajkd.2014.01.416) </a:t>
            </a:r>
          </a:p>
        </p:txBody>
      </p:sp>
    </p:spTree>
    <p:extLst>
      <p:ext uri="{BB962C8B-B14F-4D97-AF65-F5344CB8AC3E}">
        <p14:creationId xmlns:p14="http://schemas.microsoft.com/office/powerpoint/2010/main" val="251425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6946" y="1007164"/>
            <a:ext cx="7994940" cy="554192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Anamnese pericial ?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Supervalorização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Oligossintomática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just">
              <a:lnSpc>
                <a:spcPct val="150000"/>
              </a:lnSpc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Exame físico ?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Poucas informações</a:t>
            </a:r>
          </a:p>
          <a:p>
            <a:pPr marL="914400" lvl="2" indent="0" algn="just">
              <a:lnSpc>
                <a:spcPct val="150000"/>
              </a:lnSpc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Atestados/laudos médicos ?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Carecem de informações detalhadas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31305" y="190669"/>
            <a:ext cx="8454886" cy="7435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DEFINIR QUANDO EXISTEM SINTOMAS/SINAIS?</a:t>
            </a:r>
          </a:p>
        </p:txBody>
      </p:sp>
    </p:spTree>
    <p:extLst>
      <p:ext uri="{BB962C8B-B14F-4D97-AF65-F5344CB8AC3E}">
        <p14:creationId xmlns:p14="http://schemas.microsoft.com/office/powerpoint/2010/main" val="16409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iva">
  <a:themeElements>
    <a:clrScheme name="Personalizada 2">
      <a:dk1>
        <a:srgbClr val="000000"/>
      </a:dk1>
      <a:lt1>
        <a:srgbClr val="FFFFFF"/>
      </a:lt1>
      <a:dk2>
        <a:srgbClr val="5E5E5E"/>
      </a:dk2>
      <a:lt2>
        <a:srgbClr val="FFFFFF"/>
      </a:lt2>
      <a:accent1>
        <a:srgbClr val="418AB3"/>
      </a:accent1>
      <a:accent2>
        <a:srgbClr val="A6B727"/>
      </a:accent2>
      <a:accent3>
        <a:srgbClr val="F69200"/>
      </a:accent3>
      <a:accent4>
        <a:srgbClr val="0070C0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6213</TotalTime>
  <Words>637</Words>
  <Application>Microsoft Office PowerPoint</Application>
  <PresentationFormat>Apresentação na tela (4:3)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arial</vt:lpstr>
      <vt:lpstr>Calibri</vt:lpstr>
      <vt:lpstr>Calibri Light</vt:lpstr>
      <vt:lpstr>Times New Roman</vt:lpstr>
      <vt:lpstr>Wingdings</vt:lpstr>
      <vt:lpstr>Tema do Office</vt:lpstr>
      <vt:lpstr>Retrospectiva</vt:lpstr>
      <vt:lpstr>IV Curso de Atualização em Pericia Judicial Avaliação pericial em doença de curso crônico Nefrologia</vt:lpstr>
      <vt:lpstr>INTRODUÇÃO</vt:lpstr>
      <vt:lpstr>INTRODUÇÃO</vt:lpstr>
      <vt:lpstr>INTRODUÇÃO</vt:lpstr>
      <vt:lpstr>INTRODUÇÃO</vt:lpstr>
      <vt:lpstr>INTRODUÇÃO</vt:lpstr>
      <vt:lpstr>Apresentação do PowerPoint</vt:lpstr>
      <vt:lpstr>CLASSIFICAÇÃO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Efeito das estatinas na progressão da calcificação coronariana em receptores de transplante renal.</dc:title>
  <dc:creator>Daniel Yazbek</dc:creator>
  <cp:lastModifiedBy>Usuário do Windows</cp:lastModifiedBy>
  <cp:revision>462</cp:revision>
  <dcterms:created xsi:type="dcterms:W3CDTF">2016-11-03T22:32:57Z</dcterms:created>
  <dcterms:modified xsi:type="dcterms:W3CDTF">2019-10-11T14:13:04Z</dcterms:modified>
</cp:coreProperties>
</file>