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7" r:id="rId4"/>
    <p:sldId id="270" r:id="rId5"/>
    <p:sldId id="259" r:id="rId6"/>
    <p:sldId id="269" r:id="rId7"/>
    <p:sldId id="262" r:id="rId8"/>
    <p:sldId id="260" r:id="rId9"/>
    <p:sldId id="263" r:id="rId10"/>
    <p:sldId id="268" r:id="rId11"/>
    <p:sldId id="265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70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744B-99BD-43EB-A8A3-725F17A055E5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E23D-C210-4155-94EA-5A3D14E34E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404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744B-99BD-43EB-A8A3-725F17A055E5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E23D-C210-4155-94EA-5A3D14E34E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6061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744B-99BD-43EB-A8A3-725F17A055E5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E23D-C210-4155-94EA-5A3D14E34E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9216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744B-99BD-43EB-A8A3-725F17A055E5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E23D-C210-4155-94EA-5A3D14E34E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1683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744B-99BD-43EB-A8A3-725F17A055E5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E23D-C210-4155-94EA-5A3D14E34E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965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744B-99BD-43EB-A8A3-725F17A055E5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E23D-C210-4155-94EA-5A3D14E34E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9989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744B-99BD-43EB-A8A3-725F17A055E5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E23D-C210-4155-94EA-5A3D14E34E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1534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744B-99BD-43EB-A8A3-725F17A055E5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E23D-C210-4155-94EA-5A3D14E34E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5194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744B-99BD-43EB-A8A3-725F17A055E5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E23D-C210-4155-94EA-5A3D14E34E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3535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744B-99BD-43EB-A8A3-725F17A055E5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E23D-C210-4155-94EA-5A3D14E34E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1325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744B-99BD-43EB-A8A3-725F17A055E5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FE23D-C210-4155-94EA-5A3D14E34E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640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6744B-99BD-43EB-A8A3-725F17A055E5}" type="datetimeFigureOut">
              <a:rPr lang="pt-BR" smtClean="0"/>
              <a:t>11/10/2019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FE23D-C210-4155-94EA-5A3D14E34E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850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772400" cy="2808312"/>
          </a:xfrm>
        </p:spPr>
        <p:txBody>
          <a:bodyPr/>
          <a:lstStyle/>
          <a:p>
            <a:r>
              <a:rPr lang="pt-BR" dirty="0" smtClean="0"/>
              <a:t>(RE)ADAPTAÇÃO FUNCIONAL</a:t>
            </a:r>
            <a:br>
              <a:rPr lang="pt-BR" dirty="0" smtClean="0"/>
            </a:br>
            <a:r>
              <a:rPr lang="pt-BR" dirty="0" smtClean="0"/>
              <a:t>X</a:t>
            </a:r>
            <a:br>
              <a:rPr lang="pt-BR" dirty="0" smtClean="0"/>
            </a:br>
            <a:r>
              <a:rPr lang="pt-BR" dirty="0" smtClean="0"/>
              <a:t>REABILITAÇÃO PROFISSIONAL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5445224"/>
            <a:ext cx="6400800" cy="504056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>
                <a:solidFill>
                  <a:schemeClr val="accent5">
                    <a:lumMod val="50000"/>
                  </a:schemeClr>
                </a:solidFill>
              </a:rPr>
              <a:t>Mario Jorge </a:t>
            </a:r>
            <a:r>
              <a:rPr lang="pt-BR" dirty="0" err="1" smtClean="0">
                <a:solidFill>
                  <a:schemeClr val="accent5">
                    <a:lumMod val="50000"/>
                  </a:schemeClr>
                </a:solidFill>
              </a:rPr>
              <a:t>Tsuchiya</a:t>
            </a:r>
            <a:endParaRPr lang="pt-BR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848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1988840"/>
            <a:ext cx="8532440" cy="2664296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pt-BR" sz="2800" b="1" dirty="0">
                <a:solidFill>
                  <a:schemeClr val="tx1"/>
                </a:solidFill>
              </a:rPr>
              <a:t>R</a:t>
            </a:r>
            <a:r>
              <a:rPr lang="pt-BR" sz="2800" b="1" dirty="0" smtClean="0">
                <a:solidFill>
                  <a:schemeClr val="tx1"/>
                </a:solidFill>
              </a:rPr>
              <a:t>eabilitação profissional: </a:t>
            </a:r>
            <a:r>
              <a:rPr lang="pt-BR" sz="2800" b="1" dirty="0" smtClean="0">
                <a:solidFill>
                  <a:schemeClr val="accent5">
                    <a:lumMod val="50000"/>
                  </a:schemeClr>
                </a:solidFill>
              </a:rPr>
              <a:t>Incapacidade total e permanente</a:t>
            </a:r>
            <a:r>
              <a:rPr lang="pt-BR" sz="2800" b="1" dirty="0" smtClean="0">
                <a:solidFill>
                  <a:schemeClr val="tx1"/>
                </a:solidFill>
              </a:rPr>
              <a:t> </a:t>
            </a:r>
            <a:r>
              <a:rPr lang="pt-BR" sz="2800" dirty="0" smtClean="0">
                <a:solidFill>
                  <a:schemeClr val="tx1"/>
                </a:solidFill>
              </a:rPr>
              <a:t>para o exercício da profissão/cargo/função atual</a:t>
            </a:r>
            <a:r>
              <a:rPr lang="pt-BR" sz="2800" dirty="0" smtClean="0"/>
              <a:t>. </a:t>
            </a:r>
            <a:r>
              <a:rPr lang="pt-BR" sz="2800" dirty="0" smtClean="0">
                <a:solidFill>
                  <a:schemeClr val="tx1"/>
                </a:solidFill>
              </a:rPr>
              <a:t>A mudança de atividade profissional é impositiva.</a:t>
            </a:r>
          </a:p>
          <a:p>
            <a:pPr algn="just">
              <a:defRPr/>
            </a:pPr>
            <a:r>
              <a:rPr lang="pt-BR" sz="2800" dirty="0" smtClean="0">
                <a:solidFill>
                  <a:schemeClr val="tx1"/>
                </a:solidFill>
              </a:rPr>
              <a:t> (</a:t>
            </a:r>
            <a:r>
              <a:rPr lang="pt-BR" sz="2800" b="1" dirty="0" smtClean="0">
                <a:solidFill>
                  <a:schemeClr val="accent5">
                    <a:lumMod val="50000"/>
                  </a:schemeClr>
                </a:solidFill>
              </a:rPr>
              <a:t>Não se trata de </a:t>
            </a:r>
            <a:r>
              <a:rPr lang="pt-BR" sz="2800" b="1" dirty="0">
                <a:solidFill>
                  <a:schemeClr val="accent5">
                    <a:lumMod val="50000"/>
                  </a:schemeClr>
                </a:solidFill>
              </a:rPr>
              <a:t> recomendação ou </a:t>
            </a:r>
            <a:r>
              <a:rPr lang="pt-BR" sz="2800" b="1" dirty="0" smtClean="0">
                <a:solidFill>
                  <a:schemeClr val="accent5">
                    <a:lumMod val="50000"/>
                  </a:schemeClr>
                </a:solidFill>
              </a:rPr>
              <a:t>prescrição, mas impossibilidade de continuar na mesma profissão</a:t>
            </a:r>
            <a:r>
              <a:rPr lang="pt-BR" sz="2800" dirty="0" smtClean="0">
                <a:solidFill>
                  <a:schemeClr val="tx1"/>
                </a:solidFill>
              </a:rPr>
              <a:t>)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03231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1764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4000" dirty="0" smtClean="0">
                <a:solidFill>
                  <a:srgbClr val="FF0000"/>
                </a:solidFill>
              </a:rPr>
              <a:t>THE END !!!</a:t>
            </a:r>
          </a:p>
          <a:p>
            <a:pPr marL="0" indent="0" algn="ctr">
              <a:buNone/>
            </a:pPr>
            <a:endParaRPr lang="pt-BR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sz="4000" dirty="0" smtClean="0"/>
              <a:t>Muito Grato pela Atenção!</a:t>
            </a:r>
          </a:p>
          <a:p>
            <a:pPr marL="0" indent="0" algn="ctr">
              <a:buNone/>
            </a:pPr>
            <a:endParaRPr lang="pt-BR" sz="4000" dirty="0"/>
          </a:p>
          <a:p>
            <a:pPr marL="0" indent="0" algn="ctr">
              <a:buNone/>
            </a:pPr>
            <a:r>
              <a:rPr lang="pt-BR" sz="4000" dirty="0" smtClean="0">
                <a:solidFill>
                  <a:srgbClr val="0070C0"/>
                </a:solidFill>
              </a:rPr>
              <a:t>Mario Jorge </a:t>
            </a:r>
            <a:r>
              <a:rPr lang="pt-BR" sz="4000" dirty="0" err="1" smtClean="0">
                <a:solidFill>
                  <a:srgbClr val="0070C0"/>
                </a:solidFill>
              </a:rPr>
              <a:t>Tsuchiya</a:t>
            </a:r>
            <a:endParaRPr lang="pt-BR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pt-BR" sz="4000" i="1" dirty="0" smtClean="0"/>
              <a:t>mariojorget@Hotmail.com</a:t>
            </a:r>
            <a:endParaRPr lang="pt-BR" sz="4000" i="1" dirty="0"/>
          </a:p>
        </p:txBody>
      </p:sp>
    </p:spTree>
    <p:extLst>
      <p:ext uri="{BB962C8B-B14F-4D97-AF65-F5344CB8AC3E}">
        <p14:creationId xmlns:p14="http://schemas.microsoft.com/office/powerpoint/2010/main" val="2875520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268760"/>
            <a:ext cx="7920880" cy="4536504"/>
          </a:xfrm>
        </p:spPr>
        <p:txBody>
          <a:bodyPr/>
          <a:lstStyle/>
          <a:p>
            <a:pPr algn="just"/>
            <a:r>
              <a:rPr lang="pt-BR" dirty="0" smtClean="0"/>
              <a:t> </a:t>
            </a:r>
            <a:r>
              <a:rPr lang="pt-BR" dirty="0"/>
              <a:t>Readaptação funcional e Reabilitação </a:t>
            </a:r>
            <a:r>
              <a:rPr lang="pt-BR" dirty="0" smtClean="0"/>
              <a:t>profissional</a:t>
            </a:r>
            <a:r>
              <a:rPr lang="pt-BR" dirty="0"/>
              <a:t>, quais as diferenças e as situações em que cada uma se </a:t>
            </a:r>
            <a:r>
              <a:rPr lang="pt-BR" dirty="0" smtClean="0"/>
              <a:t>aplica?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Divergências </a:t>
            </a:r>
            <a:r>
              <a:rPr lang="pt-BR" dirty="0"/>
              <a:t>nas avaliações de capacidade laboral do perito </a:t>
            </a:r>
            <a:r>
              <a:rPr lang="pt-BR" dirty="0" smtClean="0"/>
              <a:t>previdenciário do </a:t>
            </a:r>
            <a:r>
              <a:rPr lang="pt-BR" smtClean="0"/>
              <a:t>perito judicial </a:t>
            </a:r>
            <a:r>
              <a:rPr lang="pt-BR" dirty="0"/>
              <a:t>e do médico do </a:t>
            </a:r>
            <a:r>
              <a:rPr lang="pt-BR" dirty="0" smtClean="0"/>
              <a:t>trabalho?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591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764704"/>
            <a:ext cx="8964488" cy="561662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t-BR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dirty="0" smtClean="0"/>
              <a:t>Perícia Médica (INSS e Judicial)</a:t>
            </a:r>
          </a:p>
          <a:p>
            <a:pPr marL="0" indent="0" algn="just">
              <a:buNone/>
            </a:pPr>
            <a:r>
              <a:rPr lang="pt-BR" dirty="0" smtClean="0"/>
              <a:t>Incapacidade </a:t>
            </a:r>
          </a:p>
          <a:p>
            <a:pPr algn="just"/>
            <a:r>
              <a:rPr lang="pt-BR" dirty="0" smtClean="0"/>
              <a:t>total e temporária (Aux. Doença)</a:t>
            </a:r>
          </a:p>
          <a:p>
            <a:pPr algn="just"/>
            <a:r>
              <a:rPr lang="pt-BR" dirty="0" smtClean="0"/>
              <a:t>parcial e permanente (</a:t>
            </a:r>
            <a:r>
              <a:rPr lang="pt-BR" dirty="0"/>
              <a:t>AA?)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Medicina </a:t>
            </a:r>
            <a:r>
              <a:rPr lang="pt-BR" dirty="0"/>
              <a:t>do Trabalho</a:t>
            </a:r>
          </a:p>
          <a:p>
            <a:pPr marL="0" indent="0" algn="just">
              <a:buNone/>
            </a:pPr>
            <a:r>
              <a:rPr lang="pt-BR" dirty="0"/>
              <a:t>Adequação do trabalho ao homem ou homem ao trabalho.</a:t>
            </a:r>
          </a:p>
          <a:p>
            <a:pPr marL="0" indent="0" algn="just">
              <a:buNone/>
            </a:pPr>
            <a:r>
              <a:rPr lang="pt-BR" dirty="0"/>
              <a:t>	Ex. admissional de portadores de deficiência</a:t>
            </a:r>
          </a:p>
          <a:p>
            <a:pPr marL="0" indent="0" algn="just">
              <a:buNone/>
            </a:pPr>
            <a:r>
              <a:rPr lang="pt-BR" dirty="0"/>
              <a:t>	Ex. de retorno ao </a:t>
            </a:r>
            <a:r>
              <a:rPr lang="pt-BR" dirty="0" smtClean="0"/>
              <a:t>trabalho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638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3204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/>
              <a:t>Aptidão:</a:t>
            </a:r>
            <a:r>
              <a:rPr lang="pt-BR" dirty="0" smtClean="0"/>
              <a:t> além da capacidade, se a função é adequada ou não ao indivíduo, ou ainda, se o indivíduo é adequado ou não para </a:t>
            </a:r>
            <a:r>
              <a:rPr lang="pt-BR" dirty="0"/>
              <a:t>a </a:t>
            </a:r>
            <a:r>
              <a:rPr lang="pt-BR" dirty="0" smtClean="0"/>
              <a:t>profissão/cargo/função.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b="1" dirty="0"/>
              <a:t>Capacidade laboral: </a:t>
            </a:r>
            <a:r>
              <a:rPr lang="pt-BR" dirty="0"/>
              <a:t>potencial físico, mental e habilidade para realizar tarefas inerentes a profissão/cargo/função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5023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764704"/>
            <a:ext cx="8424936" cy="5112568"/>
          </a:xfrm>
        </p:spPr>
        <p:txBody>
          <a:bodyPr/>
          <a:lstStyle/>
          <a:p>
            <a:pPr marL="0" indent="0" algn="ctr">
              <a:buNone/>
            </a:pPr>
            <a:endParaRPr lang="pt-BR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dirty="0" smtClean="0"/>
              <a:t>Médico do Trabalho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Não dever realizar</a:t>
            </a:r>
          </a:p>
          <a:p>
            <a:pPr marL="0" indent="0" algn="ctr">
              <a:buNone/>
            </a:pPr>
            <a:endParaRPr lang="pt-BR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dirty="0" smtClean="0"/>
              <a:t>Perito Médico Previdenciário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Não conseguir realizar</a:t>
            </a:r>
          </a:p>
        </p:txBody>
      </p:sp>
      <p:cxnSp>
        <p:nvCxnSpPr>
          <p:cNvPr id="4" name="Conector de seta reta 3"/>
          <p:cNvCxnSpPr/>
          <p:nvPr/>
        </p:nvCxnSpPr>
        <p:spPr>
          <a:xfrm>
            <a:off x="4418439" y="1844824"/>
            <a:ext cx="0" cy="792088"/>
          </a:xfrm>
          <a:prstGeom prst="straightConnector1">
            <a:avLst/>
          </a:prstGeom>
          <a:ln w="254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de seta reta 5"/>
          <p:cNvCxnSpPr/>
          <p:nvPr/>
        </p:nvCxnSpPr>
        <p:spPr>
          <a:xfrm>
            <a:off x="4503024" y="4221088"/>
            <a:ext cx="0" cy="792088"/>
          </a:xfrm>
          <a:prstGeom prst="straightConnector1">
            <a:avLst/>
          </a:prstGeom>
          <a:ln w="254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495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532440" cy="6408712"/>
          </a:xfrm>
        </p:spPr>
        <p:txBody>
          <a:bodyPr>
            <a:normAutofit/>
          </a:bodyPr>
          <a:lstStyle/>
          <a:p>
            <a:pPr>
              <a:defRPr/>
            </a:pPr>
            <a:endParaRPr lang="pt-BR" sz="28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pt-BR" sz="2800" dirty="0" smtClean="0">
                <a:solidFill>
                  <a:schemeClr val="tx1"/>
                </a:solidFill>
              </a:rPr>
              <a:t>Profissão</a:t>
            </a:r>
          </a:p>
          <a:p>
            <a:pPr>
              <a:defRPr/>
            </a:pPr>
            <a:endParaRPr lang="pt-BR" sz="28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pt-BR" sz="2800" dirty="0" smtClean="0">
                <a:solidFill>
                  <a:schemeClr val="tx1"/>
                </a:solidFill>
              </a:rPr>
              <a:t>Cargo</a:t>
            </a:r>
          </a:p>
          <a:p>
            <a:pPr>
              <a:defRPr/>
            </a:pPr>
            <a:endParaRPr lang="pt-BR" sz="28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pt-BR" sz="2800" dirty="0" smtClean="0">
                <a:solidFill>
                  <a:schemeClr val="tx1"/>
                </a:solidFill>
              </a:rPr>
              <a:t>Função</a:t>
            </a:r>
          </a:p>
          <a:p>
            <a:pPr>
              <a:defRPr/>
            </a:pPr>
            <a:endParaRPr lang="pt-BR" sz="28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pt-BR" sz="2800" dirty="0" smtClean="0">
                <a:solidFill>
                  <a:schemeClr val="tx1"/>
                </a:solidFill>
              </a:rPr>
              <a:t>Tarefas</a:t>
            </a:r>
          </a:p>
          <a:p>
            <a:pPr>
              <a:defRPr/>
            </a:pPr>
            <a:endParaRPr lang="pt-BR" sz="28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pt-BR" sz="2800" dirty="0" smtClean="0">
                <a:solidFill>
                  <a:schemeClr val="tx1"/>
                </a:solidFill>
              </a:rPr>
              <a:t>Exigências</a:t>
            </a:r>
            <a:endParaRPr lang="pt-BR" sz="2800" dirty="0">
              <a:solidFill>
                <a:schemeClr val="tx1"/>
              </a:solidFill>
            </a:endParaRPr>
          </a:p>
        </p:txBody>
      </p:sp>
      <p:cxnSp>
        <p:nvCxnSpPr>
          <p:cNvPr id="4" name="Conector de seta reta 3"/>
          <p:cNvCxnSpPr/>
          <p:nvPr/>
        </p:nvCxnSpPr>
        <p:spPr>
          <a:xfrm>
            <a:off x="4484354" y="1282171"/>
            <a:ext cx="0" cy="720080"/>
          </a:xfrm>
          <a:prstGeom prst="straightConnector1">
            <a:avLst/>
          </a:prstGeom>
          <a:ln w="254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de seta reta 4"/>
          <p:cNvCxnSpPr/>
          <p:nvPr/>
        </p:nvCxnSpPr>
        <p:spPr>
          <a:xfrm>
            <a:off x="4499992" y="2294638"/>
            <a:ext cx="0" cy="720080"/>
          </a:xfrm>
          <a:prstGeom prst="straightConnector1">
            <a:avLst/>
          </a:prstGeom>
          <a:ln w="254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de seta reta 5"/>
          <p:cNvCxnSpPr/>
          <p:nvPr/>
        </p:nvCxnSpPr>
        <p:spPr>
          <a:xfrm>
            <a:off x="4511248" y="3261992"/>
            <a:ext cx="0" cy="720080"/>
          </a:xfrm>
          <a:prstGeom prst="straightConnector1">
            <a:avLst/>
          </a:prstGeom>
          <a:ln w="254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de seta reta 6"/>
          <p:cNvCxnSpPr/>
          <p:nvPr/>
        </p:nvCxnSpPr>
        <p:spPr>
          <a:xfrm>
            <a:off x="4499992" y="4280103"/>
            <a:ext cx="0" cy="720080"/>
          </a:xfrm>
          <a:prstGeom prst="straightConnector1">
            <a:avLst/>
          </a:prstGeom>
          <a:ln w="25400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87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8064896" cy="3240360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pt-BR" sz="2800" b="1" dirty="0">
                <a:solidFill>
                  <a:schemeClr val="tx1"/>
                </a:solidFill>
              </a:rPr>
              <a:t>N</a:t>
            </a:r>
            <a:r>
              <a:rPr lang="pt-BR" sz="2800" b="1" dirty="0" smtClean="0">
                <a:solidFill>
                  <a:schemeClr val="tx1"/>
                </a:solidFill>
              </a:rPr>
              <a:t>ão conseguir realizar = INCAPACIDADE</a:t>
            </a:r>
          </a:p>
          <a:p>
            <a:pPr algn="just">
              <a:defRPr/>
            </a:pPr>
            <a:endParaRPr lang="pt-BR" sz="2800" b="1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pt-BR" sz="2800" b="1" dirty="0" smtClean="0">
                <a:solidFill>
                  <a:schemeClr val="tx1"/>
                </a:solidFill>
              </a:rPr>
              <a:t>Não dever realizar = LIMITAÇÃO/REDUÇÃO</a:t>
            </a:r>
          </a:p>
          <a:p>
            <a:pPr algn="just">
              <a:defRPr/>
            </a:pPr>
            <a:r>
              <a:rPr lang="pt-BR" sz="2800" b="1" dirty="0">
                <a:solidFill>
                  <a:schemeClr val="tx1"/>
                </a:solidFill>
              </a:rPr>
              <a:t>	</a:t>
            </a:r>
            <a:r>
              <a:rPr lang="pt-BR" sz="2800" b="1" dirty="0" err="1" smtClean="0">
                <a:solidFill>
                  <a:schemeClr val="tx1"/>
                </a:solidFill>
              </a:rPr>
              <a:t>Sequelar</a:t>
            </a:r>
            <a:r>
              <a:rPr lang="pt-BR" sz="2800" b="1" dirty="0" smtClean="0">
                <a:solidFill>
                  <a:schemeClr val="tx1"/>
                </a:solidFill>
              </a:rPr>
              <a:t> (Imposição)</a:t>
            </a:r>
          </a:p>
          <a:p>
            <a:pPr algn="just">
              <a:defRPr/>
            </a:pPr>
            <a:r>
              <a:rPr lang="pt-BR" sz="2800" b="1" dirty="0">
                <a:solidFill>
                  <a:schemeClr val="tx1"/>
                </a:solidFill>
              </a:rPr>
              <a:t>	</a:t>
            </a:r>
            <a:r>
              <a:rPr lang="pt-BR" sz="2800" b="1" dirty="0" smtClean="0">
                <a:solidFill>
                  <a:schemeClr val="tx1"/>
                </a:solidFill>
              </a:rPr>
              <a:t>Preventiva (Prescrição)</a:t>
            </a:r>
            <a:endParaRPr lang="pt-B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60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2060848"/>
            <a:ext cx="8532440" cy="2448272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pt-BR" sz="2800" b="1" dirty="0" smtClean="0">
                <a:solidFill>
                  <a:schemeClr val="tx1"/>
                </a:solidFill>
              </a:rPr>
              <a:t>(Re)adaptação </a:t>
            </a:r>
            <a:r>
              <a:rPr lang="pt-BR" sz="2800" b="1" dirty="0">
                <a:solidFill>
                  <a:schemeClr val="tx1"/>
                </a:solidFill>
              </a:rPr>
              <a:t>profissional: </a:t>
            </a:r>
            <a:r>
              <a:rPr lang="pt-BR" sz="2800" dirty="0">
                <a:solidFill>
                  <a:schemeClr val="tx1"/>
                </a:solidFill>
              </a:rPr>
              <a:t>redução ou limitação funcional que implique em </a:t>
            </a:r>
            <a:r>
              <a:rPr lang="pt-BR" sz="2800" b="1" dirty="0">
                <a:solidFill>
                  <a:schemeClr val="accent5">
                    <a:lumMod val="50000"/>
                  </a:schemeClr>
                </a:solidFill>
              </a:rPr>
              <a:t>dificuldade ou incapacidade de realizar alguma(s) tarefa(s) </a:t>
            </a:r>
            <a:r>
              <a:rPr lang="pt-BR" sz="2800" b="1" dirty="0" smtClean="0">
                <a:solidFill>
                  <a:schemeClr val="accent5">
                    <a:lumMod val="50000"/>
                  </a:schemeClr>
                </a:solidFill>
              </a:rPr>
              <a:t>ou exigências de determinada tarefa</a:t>
            </a:r>
            <a:r>
              <a:rPr lang="pt-BR" sz="2800" dirty="0" smtClean="0">
                <a:solidFill>
                  <a:schemeClr val="tx1"/>
                </a:solidFill>
              </a:rPr>
              <a:t> inerentes </a:t>
            </a:r>
            <a:r>
              <a:rPr lang="pt-BR" sz="2800" dirty="0">
                <a:solidFill>
                  <a:schemeClr val="tx1"/>
                </a:solidFill>
              </a:rPr>
              <a:t>a profissão/cargo/função, ou ainda </a:t>
            </a:r>
            <a:r>
              <a:rPr lang="pt-BR" sz="2800" b="1" dirty="0">
                <a:solidFill>
                  <a:schemeClr val="accent5">
                    <a:lumMod val="50000"/>
                  </a:schemeClr>
                </a:solidFill>
              </a:rPr>
              <a:t>não deva realizar preventivamente</a:t>
            </a:r>
            <a:r>
              <a:rPr lang="pt-BR" sz="2800" dirty="0" smtClean="0">
                <a:solidFill>
                  <a:schemeClr val="tx1"/>
                </a:solidFill>
              </a:rPr>
              <a:t>.</a:t>
            </a:r>
            <a:endParaRPr lang="pt-B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27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30963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/>
              <a:t>L</a:t>
            </a:r>
            <a:r>
              <a:rPr lang="pt-BR" b="1" dirty="0" smtClean="0"/>
              <a:t>imitação/redução</a:t>
            </a:r>
            <a:r>
              <a:rPr lang="pt-BR" dirty="0" smtClean="0"/>
              <a:t> pode ser consequente a:</a:t>
            </a:r>
          </a:p>
          <a:p>
            <a:pPr marL="0" indent="0" algn="just">
              <a:buNone/>
            </a:pPr>
            <a:r>
              <a:rPr lang="pt-BR" b="1" dirty="0" err="1" smtClean="0"/>
              <a:t>Sequelar</a:t>
            </a:r>
            <a:r>
              <a:rPr lang="pt-BR" b="1" dirty="0" smtClean="0"/>
              <a:t>: </a:t>
            </a:r>
            <a:r>
              <a:rPr lang="pt-BR" dirty="0" smtClean="0"/>
              <a:t>doença ou lesão</a:t>
            </a:r>
          </a:p>
          <a:p>
            <a:pPr marL="0" indent="0" algn="just">
              <a:buNone/>
            </a:pPr>
            <a:r>
              <a:rPr lang="pt-BR" b="1" dirty="0" smtClean="0"/>
              <a:t>Prescrição:</a:t>
            </a:r>
            <a:r>
              <a:rPr lang="pt-BR" dirty="0" smtClean="0"/>
              <a:t> medida preventiva</a:t>
            </a:r>
          </a:p>
          <a:p>
            <a:pPr algn="just"/>
            <a:r>
              <a:rPr lang="pt-BR" b="1" dirty="0" smtClean="0"/>
              <a:t>Exames admissionais de PNE (Lei de cotas)</a:t>
            </a:r>
          </a:p>
          <a:p>
            <a:pPr algn="just"/>
            <a:r>
              <a:rPr lang="pt-BR" b="1" dirty="0" smtClean="0"/>
              <a:t>Exames de Retorno ao trabalho</a:t>
            </a:r>
          </a:p>
          <a:p>
            <a:pPr algn="just"/>
            <a:endParaRPr lang="pt-BR" b="1" dirty="0" smtClean="0"/>
          </a:p>
        </p:txBody>
      </p:sp>
    </p:spTree>
    <p:extLst>
      <p:ext uri="{BB962C8B-B14F-4D97-AF65-F5344CB8AC3E}">
        <p14:creationId xmlns:p14="http://schemas.microsoft.com/office/powerpoint/2010/main" val="1703160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269</Words>
  <Application>Microsoft Office PowerPoint</Application>
  <PresentationFormat>Apresentação na tela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do Office</vt:lpstr>
      <vt:lpstr>(RE)ADAPTAÇÃO FUNCIONAL X REABILITAÇÃO PROFISSIONAL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(RE)ADAPTAÇÃO FUNCIONAL X REABILITAÇÃO PROFISSIONAL</dc:title>
  <dc:creator>Mario Jorge Tsuchiyaa</dc:creator>
  <cp:lastModifiedBy>Usuário do Windows</cp:lastModifiedBy>
  <cp:revision>7</cp:revision>
  <dcterms:created xsi:type="dcterms:W3CDTF">2018-11-19T14:53:25Z</dcterms:created>
  <dcterms:modified xsi:type="dcterms:W3CDTF">2019-10-11T14:15:08Z</dcterms:modified>
</cp:coreProperties>
</file>