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7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pjimenez\My%20Documents\GroupWise\Tabela%20evolutiva%20de%20per&#237;cias%20agendadas%20-%202014%20a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de Perícias Agendadas</c:v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</c:spPr>
          <c:invertIfNegative val="0"/>
          <c:cat>
            <c:numRef>
              <c:f>Plan1!$A$21:$A$25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Plan1!$B$21:$B$25</c:f>
              <c:numCache>
                <c:formatCode>#,##0</c:formatCode>
                <c:ptCount val="5"/>
                <c:pt idx="0">
                  <c:v>24286</c:v>
                </c:pt>
                <c:pt idx="1">
                  <c:v>25557</c:v>
                </c:pt>
                <c:pt idx="2">
                  <c:v>24234</c:v>
                </c:pt>
                <c:pt idx="3">
                  <c:v>31476</c:v>
                </c:pt>
                <c:pt idx="4" formatCode="General">
                  <c:v>36033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D-4149-A8B8-5B93310F1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429440"/>
        <c:axId val="28926336"/>
      </c:barChart>
      <c:catAx>
        <c:axId val="6042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926336"/>
        <c:crosses val="autoZero"/>
        <c:auto val="1"/>
        <c:lblAlgn val="ctr"/>
        <c:lblOffset val="100"/>
        <c:noMultiLvlLbl val="0"/>
      </c:catAx>
      <c:valAx>
        <c:axId val="289263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60429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2523B6E-033A-4896-A869-D4092C8A23B1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E6F2A9E-D91E-4B60-87BF-193E807E944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Eurico </a:t>
            </a:r>
            <a:r>
              <a:rPr lang="pt-BR" dirty="0" err="1" smtClean="0"/>
              <a:t>Zecchin</a:t>
            </a:r>
            <a:r>
              <a:rPr lang="pt-BR" dirty="0" smtClean="0"/>
              <a:t> </a:t>
            </a:r>
            <a:r>
              <a:rPr lang="pt-BR" dirty="0" err="1" smtClean="0"/>
              <a:t>Maiolino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IV CURSO DE ATUALIZAÇÃO EM PERÍCIA JUDICIAL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71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Auxiliar</a:t>
            </a:r>
            <a:r>
              <a:rPr lang="pt-BR" dirty="0" smtClean="0"/>
              <a:t> da Justiça e</a:t>
            </a:r>
            <a:r>
              <a:rPr lang="pt-BR" dirty="0"/>
              <a:t>, nesse sentido, diferentemente das </a:t>
            </a:r>
            <a:r>
              <a:rPr lang="pt-BR" b="1" dirty="0"/>
              <a:t>partes</a:t>
            </a:r>
            <a:r>
              <a:rPr lang="pt-BR" dirty="0"/>
              <a:t> não procura convencer o juiz, senão trazer uma análise técnica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b="1" dirty="0" smtClean="0"/>
              <a:t>autonomia</a:t>
            </a:r>
            <a:r>
              <a:rPr lang="pt-BR" dirty="0" smtClean="0"/>
              <a:t> </a:t>
            </a:r>
            <a:r>
              <a:rPr lang="pt-BR" dirty="0"/>
              <a:t>técnica para elaboração dos laudos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b="1" dirty="0" smtClean="0"/>
              <a:t>processo </a:t>
            </a:r>
            <a:r>
              <a:rPr lang="pt-BR" b="1" dirty="0"/>
              <a:t>eletrônico</a:t>
            </a:r>
            <a:r>
              <a:rPr lang="pt-BR" dirty="0"/>
              <a:t> e facilidades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b="1" dirty="0" smtClean="0"/>
              <a:t>Tipos de processos </a:t>
            </a:r>
            <a:r>
              <a:rPr lang="pt-BR" dirty="0" smtClean="0"/>
              <a:t>que exigem perícia judicial:</a:t>
            </a:r>
          </a:p>
          <a:p>
            <a:pPr lvl="1" algn="just"/>
            <a:r>
              <a:rPr lang="pt-BR" dirty="0" smtClean="0"/>
              <a:t>Benefícios por incapacidade </a:t>
            </a:r>
          </a:p>
          <a:p>
            <a:pPr lvl="1" algn="just"/>
            <a:r>
              <a:rPr lang="pt-BR" dirty="0" smtClean="0"/>
              <a:t>BPC – LOAS</a:t>
            </a:r>
          </a:p>
          <a:p>
            <a:pPr lvl="1"/>
            <a:r>
              <a:rPr lang="pt-BR" dirty="0" smtClean="0"/>
              <a:t>Cíveis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PAPEL DOS PERITOS NOS JUIZADOS ESPECIAIS FEDERAIS 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02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76767"/>
              </p:ext>
            </p:extLst>
          </p:nvPr>
        </p:nvGraphicFramePr>
        <p:xfrm>
          <a:off x="1115616" y="1916831"/>
          <a:ext cx="7056784" cy="3888432"/>
        </p:xfrm>
        <a:graphic>
          <a:graphicData uri="http://schemas.openxmlformats.org/drawingml/2006/table">
            <a:tbl>
              <a:tblPr firstRow="1" firstCol="1" bandRow="1"/>
              <a:tblGrid>
                <a:gridCol w="2351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2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 dirty="0">
                          <a:effectLst/>
                          <a:latin typeface="Calibri"/>
                        </a:rPr>
                        <a:t> </a:t>
                      </a:r>
                      <a:endParaRPr lang="pt-BR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2017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2018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 dirty="0">
                          <a:effectLst/>
                          <a:latin typeface="Calibri"/>
                        </a:rPr>
                        <a:t> </a:t>
                      </a:r>
                      <a:endParaRPr lang="pt-BR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 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 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Total de Distribuídos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60.947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54.583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 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 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 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Total Incapacidade*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21.534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22.651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 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 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 dirty="0">
                          <a:effectLst/>
                          <a:latin typeface="Calibri"/>
                        </a:rPr>
                        <a:t> </a:t>
                      </a:r>
                      <a:endParaRPr lang="pt-BR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Feitos distribuídos no </a:t>
            </a:r>
            <a:r>
              <a:rPr lang="pt-BR" dirty="0" err="1" smtClean="0"/>
              <a:t>jef-sp</a:t>
            </a:r>
            <a:endParaRPr lang="pt-B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3648" y="2315252"/>
            <a:ext cx="95802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 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34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670773"/>
              </p:ext>
            </p:extLst>
          </p:nvPr>
        </p:nvGraphicFramePr>
        <p:xfrm>
          <a:off x="1115617" y="2060847"/>
          <a:ext cx="7056782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2533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INCAPACIDADE*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2017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2018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Auxílio-doença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5.349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4.644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Aposentadoria por invalidez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11.246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12.482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Invalidez – acréscimo 25%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4.202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4.756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Auxílio-acidente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737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769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Total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>
                          <a:effectLst/>
                          <a:latin typeface="Calibri"/>
                        </a:rPr>
                        <a:t>21.534</a:t>
                      </a:r>
                      <a:endParaRPr lang="pt-BR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b="1" dirty="0">
                          <a:effectLst/>
                          <a:latin typeface="Calibri"/>
                        </a:rPr>
                        <a:t>22.651</a:t>
                      </a:r>
                      <a:endParaRPr lang="pt-BR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Benefícios por incapacidade </a:t>
            </a:r>
            <a:endParaRPr lang="pt-B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9913" y="2825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 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5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807173"/>
              </p:ext>
            </p:extLst>
          </p:nvPr>
        </p:nvGraphicFramePr>
        <p:xfrm>
          <a:off x="2267744" y="1844826"/>
          <a:ext cx="4464496" cy="4248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6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8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2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Ano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Total de Perícias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24.286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25.557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24.234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0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31.476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41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36.033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das perícias agendadas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94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das perícias agendadas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050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351718"/>
              </p:ext>
            </p:extLst>
          </p:nvPr>
        </p:nvGraphicFramePr>
        <p:xfrm>
          <a:off x="1763688" y="1700808"/>
          <a:ext cx="5472608" cy="4752534"/>
        </p:xfrm>
        <a:graphic>
          <a:graphicData uri="http://schemas.openxmlformats.org/drawingml/2006/table">
            <a:tbl>
              <a:tblPr/>
              <a:tblGrid>
                <a:gridCol w="3558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4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92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PERÍCIAS AGENDADAS - ANO 2018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ÁREA/ESPECIALIDADE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QUANTIDADE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CLÍNICA GERAL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 DO TRABALHO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ENGENHARIA CIVIL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GRAFOTÉCNICA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INTERPRETE DE LIBRAS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LEGAL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NEUROLOGIA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OFTALMOLOGIA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ORTOPEDIA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OTORRINOLARINGOLOGIA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PSIQUIATRIA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REUMATOLOGIA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82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SERVIÇO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92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JOALHEIROS/GEMÓLOGO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82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Especialidades – </a:t>
            </a:r>
            <a:r>
              <a:rPr lang="pt-BR" dirty="0" err="1" smtClean="0"/>
              <a:t>jefsp</a:t>
            </a:r>
            <a:r>
              <a:rPr lang="pt-BR" dirty="0" smtClean="0"/>
              <a:t>/2018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10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de">
  <a:themeElements>
    <a:clrScheme name="Grade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ad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ad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143</TotalTime>
  <Words>183</Words>
  <Application>Microsoft Office PowerPoint</Application>
  <PresentationFormat>Apresentação na tela (4:3)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Calibri</vt:lpstr>
      <vt:lpstr>Franklin Gothic Medium</vt:lpstr>
      <vt:lpstr>Tahoma</vt:lpstr>
      <vt:lpstr>Times New Roman</vt:lpstr>
      <vt:lpstr>Wingdings</vt:lpstr>
      <vt:lpstr>Wingdings 2</vt:lpstr>
      <vt:lpstr>Grade</vt:lpstr>
      <vt:lpstr>IV CURSO DE ATUALIZAÇÃO EM PERÍCIA JUDICIAL </vt:lpstr>
      <vt:lpstr>O PAPEL DOS PERITOS NOS JUIZADOS ESPECIAIS FEDERAIS  </vt:lpstr>
      <vt:lpstr>Feitos distribuídos no jef-sp</vt:lpstr>
      <vt:lpstr>Benefícios por incapacidade </vt:lpstr>
      <vt:lpstr>Evolução das perícias agendadas</vt:lpstr>
      <vt:lpstr>Evolução das perícias agendadas</vt:lpstr>
      <vt:lpstr>Especialidades – jefsp/2018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CURSO DE ATUALIZAÇÃO EM PERÍCIA JUDICIAL</dc:title>
  <dc:creator>CLIENTE</dc:creator>
  <cp:lastModifiedBy>Usuário do Windows</cp:lastModifiedBy>
  <cp:revision>4</cp:revision>
  <dcterms:created xsi:type="dcterms:W3CDTF">2018-11-25T21:10:52Z</dcterms:created>
  <dcterms:modified xsi:type="dcterms:W3CDTF">2019-10-11T14:11:24Z</dcterms:modified>
</cp:coreProperties>
</file>