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2DBEB"/>
          </a:solidFill>
        </a:fill>
      </a:tcStyle>
    </a:wholeTbl>
    <a:band2H>
      <a:tcTxStyle/>
      <a:tcStyle>
        <a:tcBdr/>
        <a:fill>
          <a:solidFill>
            <a:srgbClr val="EAEEF5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F3E7D0"/>
          </a:solidFill>
        </a:fill>
      </a:tcStyle>
    </a:wholeTbl>
    <a:band2H>
      <a:tcTxStyle/>
      <a:tcStyle>
        <a:tcBdr/>
        <a:fill>
          <a:solidFill>
            <a:srgbClr val="F9F3E9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BD6E3"/>
          </a:solidFill>
        </a:fill>
      </a:tcStyle>
    </a:wholeTbl>
    <a:band2H>
      <a:tcTxStyle/>
      <a:tcStyle>
        <a:tcBdr/>
        <a:fill>
          <a:solidFill>
            <a:srgbClr val="EEECF2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600C52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0C52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CFD1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m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m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m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930348" indent="-396948" algn="ctr">
              <a:spcBef>
                <a:spcPts val="0"/>
              </a:spcBef>
              <a:buBlip>
                <a:blip r:embed="rId3"/>
              </a:buBlip>
              <a:defRPr sz="3200" i="1"/>
            </a:lvl2pPr>
            <a:lvl3pPr marL="1463748" indent="-396948" algn="ctr">
              <a:spcBef>
                <a:spcPts val="0"/>
              </a:spcBef>
              <a:buBlip>
                <a:blip r:embed="rId3"/>
              </a:buBlip>
              <a:defRPr sz="3200" i="1"/>
            </a:lvl3pPr>
            <a:lvl4pPr marL="1997148" indent="-396948" algn="ctr">
              <a:spcBef>
                <a:spcPts val="0"/>
              </a:spcBef>
              <a:buBlip>
                <a:blip r:embed="rId3"/>
              </a:buBlip>
              <a:defRPr sz="3200" i="1"/>
            </a:lvl4pPr>
            <a:lvl5pPr marL="2530548" indent="-396948" algn="ctr">
              <a:spcBef>
                <a:spcPts val="0"/>
              </a:spcBef>
              <a:buBlip>
                <a:blip r:embed="rId3"/>
              </a:buBlip>
              <a:defRPr sz="3200" i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6" name="“Digite uma citação aqui”"/>
          <p:cNvSpPr txBox="1">
            <a:spLocks noGrp="1"/>
          </p:cNvSpPr>
          <p:nvPr>
            <p:ph type="body" sz="quarter" idx="13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</a:pPr>
            <a:endParaRPr/>
          </a:p>
        </p:txBody>
      </p:sp>
      <p:sp>
        <p:nvSpPr>
          <p:cNvPr id="10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 Alt.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m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Imagem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exto do Título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Texto do Título"/>
          <p:cNvSpPr txBox="1"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o do Título"/>
          <p:cNvSpPr txBox="1"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4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m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exto do Título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5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m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esafios na prática pericial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61518">
              <a:defRPr sz="5500"/>
            </a:pPr>
            <a:r>
              <a:t>Desafios na prática pericial</a:t>
            </a:r>
          </a:p>
          <a:p>
            <a:pPr defTabSz="461518">
              <a:defRPr sz="5500"/>
            </a:pPr>
            <a:r>
              <a:t>Avaliação pericial dos sintomas</a:t>
            </a:r>
          </a:p>
          <a:p>
            <a:pPr defTabSz="461518">
              <a:defRPr sz="5500"/>
            </a:pPr>
            <a:r>
              <a:t>Acuidade visual</a:t>
            </a:r>
          </a:p>
        </p:txBody>
      </p:sp>
      <p:sp>
        <p:nvSpPr>
          <p:cNvPr id="132" name="Dra. Luciana da Cruz Noia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90727">
              <a:defRPr sz="2600"/>
            </a:pPr>
            <a:r>
              <a:t>Dra. Luciana da Cruz Noia</a:t>
            </a:r>
          </a:p>
          <a:p>
            <a:pPr defTabSz="490727">
              <a:defRPr sz="2600"/>
            </a:pPr>
            <a:r>
              <a:t>Perita médica em oftalmologia - JEF /SP</a:t>
            </a:r>
          </a:p>
          <a:p>
            <a:pPr defTabSz="490727">
              <a:defRPr sz="2600"/>
            </a:pPr>
            <a:r>
              <a:t>Doutora em ciências visuais - UNIFESP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mpo Vis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Campo Visual</a:t>
            </a:r>
          </a:p>
        </p:txBody>
      </p:sp>
      <p:sp>
        <p:nvSpPr>
          <p:cNvPr id="171" name="Porção do espaço em que os objetos são simultaneamente visíveis quando se fixa o olhar numa determinada direção;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6880746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Porção do espaço em que os objetos são simultaneamente visíveis quando se fixa o olhar numa determinada direção;</a:t>
            </a:r>
          </a:p>
          <a:p>
            <a:pPr>
              <a:buBlip>
                <a:blip r:embed="rId2"/>
              </a:buBlip>
            </a:pPr>
            <a:r>
              <a:t>Escotoma (relativo e absoluto). Mancha cega;</a:t>
            </a:r>
          </a:p>
        </p:txBody>
      </p:sp>
      <p:pic>
        <p:nvPicPr>
          <p:cNvPr id="172" name="campo visual binocular.png" descr="campo visual binocula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3441" y="4936242"/>
            <a:ext cx="4868133" cy="3446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lha de Traquai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Ilha de Traquair</a:t>
            </a:r>
          </a:p>
        </p:txBody>
      </p:sp>
      <p:sp>
        <p:nvSpPr>
          <p:cNvPr id="175" name="Ilha de visão num mar de cegueira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Ilha de visão num mar de cegueira;</a:t>
            </a:r>
          </a:p>
          <a:p>
            <a:pPr>
              <a:buBlip>
                <a:blip r:embed="rId2"/>
              </a:buBlip>
            </a:pPr>
            <a:r>
              <a:t>Diminuição da sensibilidade em direção a periferia do campo. </a:t>
            </a:r>
          </a:p>
        </p:txBody>
      </p:sp>
      <p:pic>
        <p:nvPicPr>
          <p:cNvPr id="176" name="traquair.png" descr="traquai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6950" y="2888494"/>
            <a:ext cx="4813300" cy="563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Exames de campo vis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Exames de campo visual</a:t>
            </a:r>
          </a:p>
        </p:txBody>
      </p:sp>
      <p:pic>
        <p:nvPicPr>
          <p:cNvPr id="179" name="Humphrey.png" descr="Humphre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0597" y="2649268"/>
            <a:ext cx="4368802" cy="5880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oldman.png" descr="Goldm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357" y="3122196"/>
            <a:ext cx="6797031" cy="4934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esões neurológic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Lesões neurológicas</a:t>
            </a:r>
          </a:p>
        </p:txBody>
      </p:sp>
      <p:sp>
        <p:nvSpPr>
          <p:cNvPr id="183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4" name="via optica.png" descr="via opti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1258" y="2677997"/>
            <a:ext cx="7670466" cy="6378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ampo tubul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Campo tubular</a:t>
            </a:r>
          </a:p>
        </p:txBody>
      </p:sp>
      <p:sp>
        <p:nvSpPr>
          <p:cNvPr id="187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8" name="Captura de Tela 2018-11-28 às 17.47.00.png" descr="Captura de Tela 2018-11-28 às 17.47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9871" y="2578867"/>
            <a:ext cx="9030578" cy="6577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iplop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Diplopia</a:t>
            </a:r>
          </a:p>
        </p:txBody>
      </p:sp>
      <p:sp>
        <p:nvSpPr>
          <p:cNvPr id="191" name="Para fundir as imagens, é necessária a visão dos dois olhos…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7132612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Para fundir as imagens, é necessária a visão dos dois olhos</a:t>
            </a:r>
          </a:p>
          <a:p>
            <a:pPr>
              <a:buBlip>
                <a:blip r:embed="rId2"/>
              </a:buBlip>
            </a:pPr>
            <a:r>
              <a:t>Estereopsia X diplopia.</a:t>
            </a:r>
          </a:p>
        </p:txBody>
      </p:sp>
      <p:pic>
        <p:nvPicPr>
          <p:cNvPr id="192" name="Captura de Tela 2018-11-28 às 17.16.16.png" descr="Captura de Tela 2018-11-28 às 17.16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1884" y="3843654"/>
            <a:ext cx="4470403" cy="4495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Legislação - acuidade visual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z="5700"/>
            </a:pPr>
            <a:r>
              <a:t>Legislação - acuidade visual</a:t>
            </a:r>
          </a:p>
          <a:p>
            <a:pPr defTabSz="479044">
              <a:defRPr sz="5700"/>
            </a:pPr>
            <a:r>
              <a:t>CID 10 </a:t>
            </a:r>
          </a:p>
        </p:txBody>
      </p:sp>
      <p:sp>
        <p:nvSpPr>
          <p:cNvPr id="195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96" name="graus de comprometimento visual.png" descr="graus de comprometimento visu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3450" y="3067457"/>
            <a:ext cx="8597900" cy="5092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nceito de ceguei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Conceito de cegueira</a:t>
            </a:r>
          </a:p>
        </p:txBody>
      </p:sp>
      <p:sp>
        <p:nvSpPr>
          <p:cNvPr id="199" name="Cegueira total ou amaurose: ausência de percepção luminosa em ambos os olhos - adicional 25%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00"/>
            </a:pPr>
            <a:r>
              <a:t>Cegueira total ou amaurose: ausência de percepção luminosa em ambos os olhos - adicional 25%;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00"/>
            </a:pPr>
            <a:r>
              <a:t>Cegueira legal, econômica ou profissional: igual ou menor que 0,05 (20/400) no melhor olho com a correção óptica -  Decreto n</a:t>
            </a:r>
            <a:r>
              <a:rPr>
                <a:latin typeface="Times"/>
                <a:ea typeface="Times"/>
                <a:cs typeface="Times"/>
                <a:sym typeface="Times"/>
              </a:rPr>
              <a:t>° </a:t>
            </a:r>
            <a:r>
              <a:t>5.296, de 2 de dezembro de 2004 (alterando a redação do Decreto n</a:t>
            </a:r>
            <a:r>
              <a:rPr>
                <a:latin typeface="Times"/>
                <a:ea typeface="Times"/>
                <a:cs typeface="Times"/>
                <a:sym typeface="Times"/>
              </a:rPr>
              <a:t>° </a:t>
            </a:r>
            <a:r>
              <a:t>3.298, de 20 dezembro 1999) ;</a:t>
            </a:r>
          </a:p>
          <a:p>
            <a:pPr marL="410718" indent="-410718" defTabSz="449833">
              <a:spcBef>
                <a:spcPts val="3200"/>
              </a:spcBef>
              <a:buBlip>
                <a:blip r:embed="rId2"/>
              </a:buBlip>
              <a:defRPr sz="3300"/>
            </a:pPr>
            <a:r>
              <a:t>OMS inclui a condição na qual o campo seja menor do que os 10º em torno do ponto central de fixação.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aixa visã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Baixa visão</a:t>
            </a:r>
          </a:p>
        </p:txBody>
      </p:sp>
      <p:sp>
        <p:nvSpPr>
          <p:cNvPr id="202" name="Acuidade no melhor olho compreendida entre 0,3 (20/60) e 0,05 (20/400) - Decreto n° 5.296 de 2004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Acuidade no melhor olho compreendida entre 0,3 (20/60) e 0,05 (20/400) - Decreto n</a:t>
            </a:r>
            <a:r>
              <a:rPr>
                <a:latin typeface="Times"/>
                <a:ea typeface="Times"/>
                <a:cs typeface="Times"/>
                <a:sym typeface="Times"/>
              </a:rPr>
              <a:t>° </a:t>
            </a:r>
            <a:r>
              <a:t>5.296 de 2004;</a:t>
            </a:r>
          </a:p>
          <a:p>
            <a:pPr>
              <a:buBlip>
                <a:blip r:embed="rId2"/>
              </a:buBlip>
            </a:pPr>
            <a:r>
              <a:t>OMS: Menor do que 20 graus no melhor olho (decreto não contempla).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eficiência vis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Deficiência visual</a:t>
            </a:r>
          </a:p>
        </p:txBody>
      </p:sp>
      <p:sp>
        <p:nvSpPr>
          <p:cNvPr id="205" name="“Situação irreversível de diminuição da resposta visual, em virtude de causas congênitas ou hereditárias, mesmo após o tratamento clínico e/ou cirúrgico e uso de óculos convencionais”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00"/>
            </a:pPr>
            <a:r>
              <a:t>“Situação irreversível de diminuição da resposta visual, em virtude de causas congênitas ou hereditárias, mesmo após o tratamento clínico e/ou cirúrgico e uso de óculos convencionais”.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00"/>
            </a:pPr>
            <a:r>
              <a:t>Cegueira e baixa visão - Decreto no 3.298, de 1999 e o Decreto no 5.296, de 2004;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00"/>
            </a:pPr>
            <a:r>
              <a:t>Somatória da medida do campo visual em ambos os olhos igual ou menor que 60º - Decreto n</a:t>
            </a:r>
            <a:r>
              <a:rPr>
                <a:latin typeface="Times"/>
                <a:ea typeface="Times"/>
                <a:cs typeface="Times"/>
                <a:sym typeface="Times"/>
              </a:rPr>
              <a:t>° </a:t>
            </a:r>
            <a:r>
              <a:t>5.296, de 2004 (não prevista no CID 10).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mite de resoluçã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Limite de resolução</a:t>
            </a:r>
          </a:p>
        </p:txBody>
      </p:sp>
      <p:sp>
        <p:nvSpPr>
          <p:cNvPr id="135" name="Também chamado poder de resolução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Também chamado poder de resolução;</a:t>
            </a:r>
          </a:p>
          <a:p>
            <a:pPr>
              <a:buBlip>
                <a:blip r:embed="rId2"/>
              </a:buBlip>
            </a:pPr>
            <a:r>
              <a:t>Menor ângulo de separação entre dois pontos que permite a formação de duas imagens discerníveis pelo sistema óptico;</a:t>
            </a:r>
          </a:p>
        </p:txBody>
      </p:sp>
      <p:pic>
        <p:nvPicPr>
          <p:cNvPr id="136" name="Captura de Tela 2018-11-27 às 16.23.06.png" descr="Captura de Tela 2018-11-27 às 16.23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1466" y="2489200"/>
            <a:ext cx="5003802" cy="675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lassificação das deficiênc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Classificação das deficiências</a:t>
            </a:r>
          </a:p>
        </p:txBody>
      </p:sp>
      <p:sp>
        <p:nvSpPr>
          <p:cNvPr id="208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9" name="Classificação das deficiencias.png" descr="Classificação das deficienci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043" y="3197037"/>
            <a:ext cx="11134713" cy="3843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Eficiência visual - A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Eficiência visual - AMA</a:t>
            </a:r>
          </a:p>
        </p:txBody>
      </p:sp>
      <p:sp>
        <p:nvSpPr>
          <p:cNvPr id="212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3" name="Captura de Tela 2018-11-28 às 13.07.28.png" descr="Captura de Tela 2018-11-28 às 13.07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775" y="2580570"/>
            <a:ext cx="7448265" cy="6573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onocula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Monoculares</a:t>
            </a:r>
          </a:p>
        </p:txBody>
      </p:sp>
      <p:sp>
        <p:nvSpPr>
          <p:cNvPr id="216" name="Entram na cota de PcD das empresas;…"/>
          <p:cNvSpPr txBox="1">
            <a:spLocks noGrp="1"/>
          </p:cNvSpPr>
          <p:nvPr>
            <p:ph type="body" idx="1"/>
          </p:nvPr>
        </p:nvSpPr>
        <p:spPr>
          <a:xfrm>
            <a:off x="874308" y="2764864"/>
            <a:ext cx="11709403" cy="6477003"/>
          </a:xfrm>
          <a:prstGeom prst="rect">
            <a:avLst/>
          </a:prstGeom>
        </p:spPr>
        <p:txBody>
          <a:bodyPr/>
          <a:lstStyle/>
          <a:p>
            <a:pPr marL="384047" indent="-384047" defTabSz="420623">
              <a:spcBef>
                <a:spcPts val="3000"/>
              </a:spcBef>
              <a:buBlip>
                <a:blip r:embed="rId2"/>
              </a:buBlip>
              <a:defRPr sz="3000"/>
            </a:pPr>
            <a:r>
              <a:t>Entram na cota de PcD das empresas;</a:t>
            </a:r>
          </a:p>
          <a:p>
            <a:pPr marL="384047" indent="-384047" defTabSz="420623">
              <a:spcBef>
                <a:spcPts val="3000"/>
              </a:spcBef>
              <a:buBlip>
                <a:blip r:embed="rId2"/>
              </a:buBlip>
              <a:defRPr sz="3000"/>
            </a:pPr>
            <a:r>
              <a:t>Não geram incapacidade, exceto para algumas profissões, como aviador, motorista profissional, trabalhos em lugares altos, em movimento, trabalhadores na segurança, barbeiro, esteticista, mecânico, costureiro, cirurgião e maquinista.;</a:t>
            </a:r>
          </a:p>
          <a:p>
            <a:pPr marL="384047" indent="-384047" defTabSz="420623">
              <a:spcBef>
                <a:spcPts val="3000"/>
              </a:spcBef>
              <a:buBlip>
                <a:blip r:embed="rId2"/>
              </a:buBlip>
              <a:defRPr sz="3000"/>
            </a:pPr>
            <a:r>
              <a:t>Estereopsia verdadeira X pistas monoculares (processos cognitivos): interposições de imagens, tamanhos, iluminação (sombras), perspectiva aérea, perspectiva geométrica, e perspectiva cinética;</a:t>
            </a:r>
          </a:p>
          <a:p>
            <a:pPr marL="384047" indent="-384047" defTabSz="420623">
              <a:spcBef>
                <a:spcPts val="3000"/>
              </a:spcBef>
              <a:buBlip>
                <a:blip r:embed="rId2"/>
              </a:buBlip>
              <a:defRPr sz="3000"/>
            </a:pPr>
            <a:r>
              <a:t>Restrição de campo visual.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m" descr="Imagem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77000" y="609600"/>
            <a:ext cx="5918200" cy="8547100"/>
          </a:xfrm>
          <a:prstGeom prst="rect">
            <a:avLst/>
          </a:prstGeom>
        </p:spPr>
      </p:pic>
      <p:sp>
        <p:nvSpPr>
          <p:cNvPr id="219" name="Condução de veículos automotores"/>
          <p:cNvSpPr txBox="1">
            <a:spLocks noGrp="1"/>
          </p:cNvSpPr>
          <p:nvPr>
            <p:ph type="title"/>
          </p:nvPr>
        </p:nvSpPr>
        <p:spPr>
          <a:xfrm>
            <a:off x="647700" y="1689100"/>
            <a:ext cx="4488940" cy="3812736"/>
          </a:xfrm>
          <a:prstGeom prst="rect">
            <a:avLst/>
          </a:prstGeom>
        </p:spPr>
        <p:txBody>
          <a:bodyPr/>
          <a:lstStyle>
            <a:lvl1pPr defTabSz="514094">
              <a:defRPr sz="6100"/>
            </a:lvl1pPr>
          </a:lstStyle>
          <a:p>
            <a:r>
              <a:t>Condução de veículos automotores</a:t>
            </a:r>
          </a:p>
        </p:txBody>
      </p:sp>
      <p:sp>
        <p:nvSpPr>
          <p:cNvPr id="220" name="Corpo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Captura de Tela 2018-11-28 às 13.10.54.png" descr="Captura de Tela 2018-11-28 às 13.10.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0528" y="158750"/>
            <a:ext cx="7480301" cy="943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asos mais frequen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Casos mais frequentes</a:t>
            </a:r>
          </a:p>
        </p:txBody>
      </p:sp>
      <p:sp>
        <p:nvSpPr>
          <p:cNvPr id="224" name="Retinopatia diabética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Retinopatia diabética;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Miopia patológica;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Glaucoma;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Retinose pigmentar;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Monoculares (especialmente descolamento de retina);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Ceratocone;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Uveítes (toxo);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Catarata;</a:t>
            </a:r>
          </a:p>
          <a:p>
            <a:pPr marL="309370" indent="-309370" defTabSz="338835">
              <a:spcBef>
                <a:spcPts val="2400"/>
              </a:spcBef>
              <a:buBlip>
                <a:blip r:embed="rId2"/>
              </a:buBlip>
              <a:defRPr sz="2400"/>
            </a:pPr>
            <a:r>
              <a:t>Neuroftalmológicas (adenoma de hipófise, AVC, neurites).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as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Caso 1</a:t>
            </a:r>
          </a:p>
        </p:txBody>
      </p:sp>
      <p:sp>
        <p:nvSpPr>
          <p:cNvPr id="227" name="Homem, 58 anos, solteiro, motorista de ônibu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Homem, 58 anos, solteiro, motorista de ônibus.</a:t>
            </a:r>
          </a:p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Começou a subir nas calçadas ao dirigir. Trocou os óculos, sem melhora (óptica). </a:t>
            </a:r>
          </a:p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Procurou oftalmologista. Diagnóstico de retinose pigmentar. </a:t>
            </a:r>
          </a:p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Acuidade visual: 20/50 em ambos os olhos.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Captura de Tela 2018-11-28 às 17.07.48.png" descr="Captura de Tela 2018-11-28 às 17.07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3433" y="1397158"/>
            <a:ext cx="5982228" cy="7853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aptura de Tela 2018-11-28 às 17.07.39.png" descr="Captura de Tela 2018-11-28 às 17.07.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536" y="1374952"/>
            <a:ext cx="5637703" cy="7853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as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Caso 2</a:t>
            </a:r>
          </a:p>
        </p:txBody>
      </p:sp>
      <p:sp>
        <p:nvSpPr>
          <p:cNvPr id="234" name="Mulher, 35 anos, empregada doméstica. Diagnóstico de retinose pigmentar (síndrome de Usher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391" indent="-469391" defTabSz="51409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Mulher, 35 anos, empregada doméstica. Diagnóstico de retinose pigmentar (síndrome de Usher). </a:t>
            </a:r>
          </a:p>
          <a:p>
            <a:pPr marL="469391" indent="-469391" defTabSz="51409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Acuidade visual na época do diagnóstico: 20/30 AO. </a:t>
            </a:r>
          </a:p>
          <a:p>
            <a:pPr marL="469391" indent="-469391" defTabSz="51409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Observação do perito: pericianda se locomove sem auxílio. Escaneamento do campo e uso dos braços.</a:t>
            </a:r>
          </a:p>
          <a:p>
            <a:pPr marL="469391" indent="-469391" defTabSz="51409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Campo visual na época: menor que 5º centrais.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as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Caso 3</a:t>
            </a:r>
          </a:p>
        </p:txBody>
      </p:sp>
      <p:sp>
        <p:nvSpPr>
          <p:cNvPr id="237" name="Homem, 52 anos, churrasqueiro (20 anos no mesmo emprego), diagnóstico de esclerose múltipla, abriu quadro com neurite OD, perda visual (CD). Surtos OE, revertidos com pulsoterapi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Homem, 52 anos, churrasqueiro (20 anos no mesmo emprego), diagnóstico de esclerose múltipla, abriu quadro com neurite OD, perda visual (CD). Surtos OE, revertidos com pulsoterapia.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Há 3 anos churrascaria fechou, perdendo o emprego. Menos de um ano depois, teve nova crise de neurite. Pulsou, mas visão não recuperou bem.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Atualmente: CD OD; 20/200 OE.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Fenômeno de Uthoff.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lguns sites sobre inclusã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Alguns sites sobre inclusão</a:t>
            </a:r>
          </a:p>
        </p:txBody>
      </p:sp>
      <p:sp>
        <p:nvSpPr>
          <p:cNvPr id="240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1" name="Captura de Tela 2018-11-28 às 16.43.17.png" descr="Captura de Tela 2018-11-28 às 16.43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006" y="2336908"/>
            <a:ext cx="6692684" cy="4113553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Decreto n° 5.296, de 2004"/>
          <p:cNvSpPr txBox="1"/>
          <p:nvPr/>
        </p:nvSpPr>
        <p:spPr>
          <a:xfrm>
            <a:off x="2304096" y="2799818"/>
            <a:ext cx="2300388" cy="52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700"/>
              </a:lnSpc>
              <a:spcBef>
                <a:spcPts val="1200"/>
              </a:spcBef>
              <a:def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Decreto n</a:t>
            </a:r>
            <a:r>
              <a:rPr>
                <a:latin typeface="Times"/>
                <a:ea typeface="Times"/>
                <a:cs typeface="Times"/>
                <a:sym typeface="Times"/>
              </a:rPr>
              <a:t>° </a:t>
            </a:r>
            <a:r>
              <a:t>5.296, de 2004 </a:t>
            </a:r>
          </a:p>
        </p:txBody>
      </p:sp>
      <p:pic>
        <p:nvPicPr>
          <p:cNvPr id="243" name="Captura de Tela 2018-11-28 às 16.43.05.png" descr="Captura de Tela 2018-11-28 às 16.43.0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13328" y="5077207"/>
            <a:ext cx="6665660" cy="4113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aptura de Tela 2018-11-27 às 16.32.35.png" descr="Captura de Tela 2018-11-27 às 16.32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8633" y="3627256"/>
            <a:ext cx="3184783" cy="322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Captura de Tela 2018-11-27 às 16.49.08.png" descr="Captura de Tela 2018-11-27 às 16.49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7749" y="1219836"/>
            <a:ext cx="3670302" cy="80391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cuidade vis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Acuidade visual</a:t>
            </a:r>
          </a:p>
        </p:txBody>
      </p:sp>
      <p:sp>
        <p:nvSpPr>
          <p:cNvPr id="141" name="Medida do poder de resolução do olho humano;…"/>
          <p:cNvSpPr txBox="1">
            <a:spLocks noGrp="1"/>
          </p:cNvSpPr>
          <p:nvPr>
            <p:ph type="body" sz="half" idx="1"/>
          </p:nvPr>
        </p:nvSpPr>
        <p:spPr>
          <a:xfrm>
            <a:off x="348411" y="2628900"/>
            <a:ext cx="7317163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Medida do poder de resolução do olho humano;</a:t>
            </a:r>
          </a:p>
          <a:p>
            <a:pPr>
              <a:buBlip>
                <a:blip r:embed="rId4"/>
              </a:buBlip>
            </a:pPr>
            <a:r>
              <a:t>Diversos testes;</a:t>
            </a:r>
          </a:p>
          <a:p>
            <a:pPr>
              <a:buBlip>
                <a:blip r:embed="rId4"/>
              </a:buBlip>
            </a:pPr>
            <a:r>
              <a:t>Optotipos: nomear as letras;</a:t>
            </a:r>
          </a:p>
          <a:p>
            <a:pPr>
              <a:buBlip>
                <a:blip r:embed="rId4"/>
              </a:buBlip>
            </a:pPr>
            <a:r>
              <a:t>Snellen: menor objeto a ser visto equivale ao ângulo de resolução de um cone (um minuto de arco)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scalas de acuidade visu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Escalas de acuidade visual</a:t>
            </a:r>
          </a:p>
        </p:txBody>
      </p:sp>
      <p:sp>
        <p:nvSpPr>
          <p:cNvPr id="144" name="Geralmente apresentadas a 6 metros (20 pés)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Geralmente apresentadas a 6 metros (20 pés);</a:t>
            </a:r>
          </a:p>
          <a:p>
            <a:pPr>
              <a:buBlip>
                <a:blip r:embed="rId2"/>
              </a:buBlip>
            </a:pPr>
            <a:r>
              <a:t>LogMAR (LOGarithm of the Minimal Angle of Resolution) : progressão logarítmica do tamanho e espaço entre as letras </a:t>
            </a:r>
          </a:p>
        </p:txBody>
      </p:sp>
      <p:pic>
        <p:nvPicPr>
          <p:cNvPr id="145" name="Captura de Tela 2018-11-27 às 16.44.36.png" descr="Captura de Tela 2018-11-27 às 16.44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8646" y="4100853"/>
            <a:ext cx="4998057" cy="4000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QUIVALÊNC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EQUIVALÊNCIAS</a:t>
            </a:r>
          </a:p>
        </p:txBody>
      </p:sp>
      <p:sp>
        <p:nvSpPr>
          <p:cNvPr id="148" name="Corp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49" name="Captura de Tela 2018-11-27 às 16.41.06.png" descr="Captura de Tela 2018-11-27 às 16.41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7329" y="2845311"/>
            <a:ext cx="3582248" cy="6044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xame subjetivo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Exame subjetivo!</a:t>
            </a:r>
          </a:p>
        </p:txBody>
      </p:sp>
      <p:sp>
        <p:nvSpPr>
          <p:cNvPr id="152" name="Ver coerência com relatórios anteriores;…"/>
          <p:cNvSpPr txBox="1">
            <a:spLocks noGrp="1"/>
          </p:cNvSpPr>
          <p:nvPr>
            <p:ph type="body" idx="1"/>
          </p:nvPr>
        </p:nvSpPr>
        <p:spPr>
          <a:xfrm>
            <a:off x="72644" y="1044435"/>
            <a:ext cx="12859512" cy="647700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Ver coerência com relatórios anteriores;</a:t>
            </a:r>
          </a:p>
          <a:p>
            <a:pPr>
              <a:buBlip>
                <a:blip r:embed="rId2"/>
              </a:buBlip>
            </a:pPr>
            <a:r>
              <a:t>Surgimento de alteração anatômica que justifique;</a:t>
            </a:r>
          </a:p>
          <a:p>
            <a:pPr>
              <a:buBlip>
                <a:blip r:embed="rId2"/>
              </a:buBlip>
            </a:pPr>
            <a:r>
              <a:t>Potencial Visual Evocado de varredura - objetivo. Sujeito a erros.</a:t>
            </a:r>
          </a:p>
        </p:txBody>
      </p:sp>
      <p:pic>
        <p:nvPicPr>
          <p:cNvPr id="153" name="Digitalizar0003.jpeg" descr="Digitalizar00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7378" y="5731721"/>
            <a:ext cx="7848602" cy="345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NSIBILIDADE AO CONTRAS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00"/>
            </a:lvl1pPr>
          </a:lstStyle>
          <a:p>
            <a:r>
              <a:t>SENSIBILIDADE AO CONTRASTE</a:t>
            </a:r>
          </a:p>
        </p:txBody>
      </p:sp>
      <p:sp>
        <p:nvSpPr>
          <p:cNvPr id="156" name="Particularmente reduzida em neurites ópticas, catarata e glaucoma"/>
          <p:cNvSpPr txBox="1">
            <a:spLocks noGrp="1"/>
          </p:cNvSpPr>
          <p:nvPr>
            <p:ph type="body" idx="1"/>
          </p:nvPr>
        </p:nvSpPr>
        <p:spPr>
          <a:xfrm>
            <a:off x="537931" y="276744"/>
            <a:ext cx="11709403" cy="64770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Particularmente reduzida em neurites ópticas, catarata e glaucoma</a:t>
            </a:r>
          </a:p>
        </p:txBody>
      </p:sp>
      <p:pic>
        <p:nvPicPr>
          <p:cNvPr id="157" name="Captura de Tela 2018-11-27 às 17.08.17.png" descr="Captura de Tela 2018-11-27 às 17.08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7767" y="4520729"/>
            <a:ext cx="5981702" cy="4381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Visão de 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Visão de cores</a:t>
            </a:r>
          </a:p>
        </p:txBody>
      </p:sp>
      <p:sp>
        <p:nvSpPr>
          <p:cNvPr id="160" name="Perda de saturação em doenças do nervo óptico, especialmente neurite óptica."/>
          <p:cNvSpPr txBox="1">
            <a:spLocks noGrp="1"/>
          </p:cNvSpPr>
          <p:nvPr>
            <p:ph type="body" sz="half" idx="1"/>
          </p:nvPr>
        </p:nvSpPr>
        <p:spPr>
          <a:xfrm>
            <a:off x="647700" y="2628900"/>
            <a:ext cx="4091565" cy="6477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Perda de saturação em doenças do nervo óptico, especialmente neurite óptica.</a:t>
            </a:r>
          </a:p>
        </p:txBody>
      </p:sp>
      <p:pic>
        <p:nvPicPr>
          <p:cNvPr id="161" name="Captura de Tela 2018-11-28 às 16.38.23.png" descr="Captura de Tela 2018-11-28 às 16.38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5722" y="2496703"/>
            <a:ext cx="2822258" cy="281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aptura de Tela 2018-11-28 às 16.36.57.png" descr="Captura de Tela 2018-11-28 às 16.36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7866" y="5622471"/>
            <a:ext cx="6146802" cy="373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aptura de Tela 2018-11-28 às 16.37.59.png" descr="Captura de Tela 2018-11-28 às 16.37.5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48468" y="2746898"/>
            <a:ext cx="4763977" cy="2502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Teste vermelho" descr="Teste vermelh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66397" y="168531"/>
            <a:ext cx="3930652" cy="2411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  <p:bldP spid="16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l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Glare</a:t>
            </a:r>
          </a:p>
        </p:txBody>
      </p:sp>
      <p:sp>
        <p:nvSpPr>
          <p:cNvPr id="167" name="A luz dispersa que reduz a acuidade visual chama-se glare;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luz dispersa que reduz a acuidade visual chama-se glare;</a:t>
            </a:r>
          </a:p>
          <a:p>
            <a:pPr>
              <a:buBlip>
                <a:blip r:embed="rId2"/>
              </a:buBlip>
            </a:pPr>
            <a:r>
              <a:t>Pode ser o sintoma predominante em edema ou cicatrizes corneanas (cirurgia refrativa) e certas cataratas</a:t>
            </a:r>
          </a:p>
        </p:txBody>
      </p:sp>
      <p:pic>
        <p:nvPicPr>
          <p:cNvPr id="168" name="Captura de Tela 2018-11-27 às 17.12.57.png" descr="Captura de Tela 2018-11-27 às 17.12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578" y="3232414"/>
            <a:ext cx="4851865" cy="4771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841</Words>
  <Application>Microsoft Office PowerPoint</Application>
  <PresentationFormat>Personalizar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Helvetica Neue</vt:lpstr>
      <vt:lpstr>Hoefler Text</vt:lpstr>
      <vt:lpstr>Palatino</vt:lpstr>
      <vt:lpstr>Times</vt:lpstr>
      <vt:lpstr>Times New Roman</vt:lpstr>
      <vt:lpstr>BrushedCanvas</vt:lpstr>
      <vt:lpstr>Desafios na prática pericial Avaliação pericial dos sintomas Acuidade visual</vt:lpstr>
      <vt:lpstr>Limite de resolução</vt:lpstr>
      <vt:lpstr>Acuidade visual</vt:lpstr>
      <vt:lpstr>Escalas de acuidade visual</vt:lpstr>
      <vt:lpstr>EQUIVALÊNCIAS</vt:lpstr>
      <vt:lpstr>Exame subjetivo!</vt:lpstr>
      <vt:lpstr>SENSIBILIDADE AO CONTRASTE</vt:lpstr>
      <vt:lpstr>Visão de cores</vt:lpstr>
      <vt:lpstr>Glare</vt:lpstr>
      <vt:lpstr>Campo Visual</vt:lpstr>
      <vt:lpstr>Ilha de Traquair</vt:lpstr>
      <vt:lpstr>Exames de campo visual</vt:lpstr>
      <vt:lpstr>Lesões neurológicas</vt:lpstr>
      <vt:lpstr>Campo tubular</vt:lpstr>
      <vt:lpstr>Diplopia</vt:lpstr>
      <vt:lpstr>Legislação - acuidade visual CID 10 </vt:lpstr>
      <vt:lpstr>Conceito de cegueira</vt:lpstr>
      <vt:lpstr>Baixa visão</vt:lpstr>
      <vt:lpstr>Deficiência visual</vt:lpstr>
      <vt:lpstr>Classificação das deficiências</vt:lpstr>
      <vt:lpstr>Eficiência visual - AMA</vt:lpstr>
      <vt:lpstr>Monoculares</vt:lpstr>
      <vt:lpstr>Condução de veículos automotores</vt:lpstr>
      <vt:lpstr>Casos mais frequentes</vt:lpstr>
      <vt:lpstr>Caso 1</vt:lpstr>
      <vt:lpstr>Apresentação do PowerPoint</vt:lpstr>
      <vt:lpstr>Caso 2</vt:lpstr>
      <vt:lpstr>Caso 3</vt:lpstr>
      <vt:lpstr>Alguns sites sobre inclusão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na prática pericial Avaliação pericial dos sintomas Acuidade visual</dc:title>
  <dc:creator>MARIA APARECIDA FERREIRA FRANCO ROSA</dc:creator>
  <cp:lastModifiedBy>Usuário do Windows</cp:lastModifiedBy>
  <cp:revision>3</cp:revision>
  <dcterms:modified xsi:type="dcterms:W3CDTF">2019-10-11T14:19:34Z</dcterms:modified>
</cp:coreProperties>
</file>